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8" r:id="rId1"/>
  </p:sldMasterIdLst>
  <p:notesMasterIdLst>
    <p:notesMasterId r:id="rId35"/>
  </p:notesMasterIdLst>
  <p:sldIdLst>
    <p:sldId id="256" r:id="rId2"/>
    <p:sldId id="264" r:id="rId3"/>
    <p:sldId id="268" r:id="rId4"/>
    <p:sldId id="319" r:id="rId5"/>
    <p:sldId id="269" r:id="rId6"/>
    <p:sldId id="297" r:id="rId7"/>
    <p:sldId id="299" r:id="rId8"/>
    <p:sldId id="298" r:id="rId9"/>
    <p:sldId id="303" r:id="rId10"/>
    <p:sldId id="300" r:id="rId11"/>
    <p:sldId id="301" r:id="rId12"/>
    <p:sldId id="289" r:id="rId13"/>
    <p:sldId id="306" r:id="rId14"/>
    <p:sldId id="307" r:id="rId15"/>
    <p:sldId id="322" r:id="rId16"/>
    <p:sldId id="305" r:id="rId17"/>
    <p:sldId id="308" r:id="rId18"/>
    <p:sldId id="310" r:id="rId19"/>
    <p:sldId id="290" r:id="rId20"/>
    <p:sldId id="277" r:id="rId21"/>
    <p:sldId id="291" r:id="rId22"/>
    <p:sldId id="311" r:id="rId23"/>
    <p:sldId id="313" r:id="rId24"/>
    <p:sldId id="292" r:id="rId25"/>
    <p:sldId id="312" r:id="rId26"/>
    <p:sldId id="271" r:id="rId27"/>
    <p:sldId id="316" r:id="rId28"/>
    <p:sldId id="317" r:id="rId29"/>
    <p:sldId id="323" r:id="rId30"/>
    <p:sldId id="318" r:id="rId31"/>
    <p:sldId id="320" r:id="rId32"/>
    <p:sldId id="321" r:id="rId33"/>
    <p:sldId id="257" r:id="rId34"/>
  </p:sldIdLst>
  <p:sldSz cx="9144000" cy="6858000" type="screen4x3"/>
  <p:notesSz cx="6858000" cy="9144000"/>
  <p:embeddedFontLst>
    <p:embeddedFont>
      <p:font typeface="Calibri" panose="020F0502020204030204" pitchFamily="34" charset="0"/>
      <p:regular r:id="rId36"/>
      <p:bold r:id="rId37"/>
      <p:italic r:id="rId38"/>
      <p:boldItalic r:id="rId39"/>
    </p:embeddedFont>
    <p:embeddedFont>
      <p:font typeface="Cambria Math" panose="02040503050406030204" pitchFamily="18" charset="0"/>
      <p:regular r:id="rId40"/>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006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566" autoAdjust="0"/>
    <p:restoredTop sz="71445" autoAdjust="0"/>
  </p:normalViewPr>
  <p:slideViewPr>
    <p:cSldViewPr snapToObjects="1">
      <p:cViewPr varScale="1">
        <p:scale>
          <a:sx n="61" d="100"/>
          <a:sy n="61" d="100"/>
        </p:scale>
        <p:origin x="-1354" y="-82"/>
      </p:cViewPr>
      <p:guideLst>
        <p:guide orient="horz" pos="4020"/>
        <p:guide orient="horz" pos="300"/>
        <p:guide orient="horz" pos="663"/>
        <p:guide orient="horz" pos="754"/>
        <p:guide pos="158"/>
        <p:guide pos="5602"/>
      </p:guideLst>
    </p:cSldViewPr>
  </p:slideViewPr>
  <p:outlineViewPr>
    <p:cViewPr>
      <p:scale>
        <a:sx n="33" d="100"/>
        <a:sy n="33" d="100"/>
      </p:scale>
      <p:origin x="0" y="3726"/>
    </p:cViewPr>
    <p:sldLst>
      <p:sld r:id="rId1" collapse="1"/>
      <p:sld r:id="rId2" collapse="1"/>
      <p:sld r:id="rId3" collapse="1"/>
      <p:sld r:id="rId4" collapse="1"/>
      <p:sld r:id="rId5" collapse="1"/>
      <p:sld r:id="rId6" collapse="1"/>
      <p:sld r:id="rId7" collapse="1"/>
    </p:sldLst>
  </p:outlin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27.xml"/><Relationship Id="rId2" Type="http://schemas.openxmlformats.org/officeDocument/2006/relationships/slide" Target="slides/slide15.xml"/><Relationship Id="rId1" Type="http://schemas.openxmlformats.org/officeDocument/2006/relationships/slide" Target="slides/slide9.xml"/><Relationship Id="rId6" Type="http://schemas.openxmlformats.org/officeDocument/2006/relationships/slide" Target="slides/slide25.xml"/><Relationship Id="rId5" Type="http://schemas.openxmlformats.org/officeDocument/2006/relationships/slide" Target="slides/slide23.xml"/><Relationship Id="rId4"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26.05.2014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die</a:t>
            </a:r>
            <a:r>
              <a:rPr lang="de-DE" baseline="0" dirty="0" smtClean="0"/>
              <a:t> Konkretisierung der</a:t>
            </a:r>
            <a:r>
              <a:rPr lang="de-DE" dirty="0" smtClean="0"/>
              <a:t> Gesetzgebung</a:t>
            </a:r>
            <a:r>
              <a:rPr lang="de-DE" baseline="0" dirty="0" smtClean="0"/>
              <a:t> durch Verordnungen finden akustische Fachbegriffe und Messgrößen Eingang. Ein </a:t>
            </a:r>
            <a:r>
              <a:rPr lang="de-DE" baseline="0" dirty="0" smtClean="0"/>
              <a:t>Grundverständnis </a:t>
            </a:r>
            <a:r>
              <a:rPr lang="de-DE" baseline="0" dirty="0" smtClean="0"/>
              <a:t>für die technische Akustik ist daher Voraussetzung für die Umsetzung der gesetzlichen Vorgaben zum Lärmschutz. Sie haben diese Grundlagen schon kennengelernt, sie werden hier aber noch einmal wiederholt, systematisch zusammengefasst und mit Rechenaufgaben vertieft.</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Lärm ist Schall, der als störend empfunden wird. Welcher Schall als störend empfunden wird, liegt aber im „Ohr</a:t>
            </a:r>
            <a:r>
              <a:rPr lang="de-DE" baseline="0" dirty="0" smtClean="0"/>
              <a:t> des </a:t>
            </a:r>
            <a:r>
              <a:rPr lang="de-DE" baseline="0" dirty="0" smtClean="0"/>
              <a:t>Zuhörers“. </a:t>
            </a:r>
            <a:r>
              <a:rPr lang="de-DE" dirty="0" smtClean="0"/>
              <a:t>Die Beurteilung der Störwirkung </a:t>
            </a:r>
            <a:r>
              <a:rPr lang="de-DE" u="sng" dirty="0" smtClean="0"/>
              <a:t>ist also sehr subjektiv</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Versucht man also,</a:t>
            </a:r>
            <a:r>
              <a:rPr lang="de-DE" baseline="0" dirty="0" smtClean="0"/>
              <a:t> die Störwirkung eines Geräuschs durch objektiv messbare physikalische Größen zu erfassen, wird dies nie allen Formen von Lärm und allen Hörgewohnheiten gerecht werden. </a:t>
            </a:r>
            <a:r>
              <a:rPr lang="de-DE" dirty="0" smtClean="0"/>
              <a:t>Die Abbildung einer Störwirkung durch eine </a:t>
            </a:r>
            <a:r>
              <a:rPr lang="de-DE" dirty="0" smtClean="0"/>
              <a:t>einfache </a:t>
            </a:r>
            <a:r>
              <a:rPr lang="de-DE" dirty="0" smtClean="0"/>
              <a:t>physikalische Größe </a:t>
            </a:r>
            <a:r>
              <a:rPr lang="de-DE" u="sng" dirty="0" smtClean="0"/>
              <a:t>wird also immer ihre Schwächen haben</a:t>
            </a:r>
            <a:r>
              <a:rPr lang="de-DE" dirty="0" smtClean="0"/>
              <a:t>.</a:t>
            </a:r>
          </a:p>
          <a:p>
            <a:r>
              <a:rPr lang="de-DE" dirty="0" smtClean="0"/>
              <a:t>In jedem Fall gilt aber: Stört uns ein Geräusch, dann stört</a:t>
            </a:r>
            <a:r>
              <a:rPr lang="de-DE" baseline="0" dirty="0" smtClean="0"/>
              <a:t> es uns im Allgemeinen umso mehr, </a:t>
            </a:r>
            <a:r>
              <a:rPr lang="de-DE" u="sng" baseline="0" dirty="0" smtClean="0"/>
              <a:t>je lauter es ist</a:t>
            </a:r>
            <a:r>
              <a:rPr lang="de-DE" baseline="0" dirty="0" smtClean="0"/>
              <a:t>. Es gibt auch andere Faktoren, die objektiv messbar </a:t>
            </a:r>
            <a:r>
              <a:rPr lang="de-DE" baseline="0" dirty="0" smtClean="0"/>
              <a:t>sind </a:t>
            </a:r>
            <a:r>
              <a:rPr lang="de-DE" baseline="0" dirty="0" smtClean="0"/>
              <a:t>und die üblicherweise als störend empfunden werden. Darunter fallen die </a:t>
            </a:r>
            <a:r>
              <a:rPr lang="de-DE" u="sng" baseline="0" dirty="0" smtClean="0"/>
              <a:t>Ton- und die Impulshaltigkeit von Geräuschen</a:t>
            </a:r>
            <a:r>
              <a:rPr lang="de-DE" baseline="0" dirty="0" smtClean="0"/>
              <a:t>.</a:t>
            </a:r>
          </a:p>
          <a:p>
            <a:r>
              <a:rPr lang="de-DE" baseline="0" dirty="0" smtClean="0"/>
              <a:t>Welche Wirkung hat nun Lärm auf den Menschen.</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Wirkung von Lärm auf den Menschen kann je nach Ausprägung lediglich lästig sein </a:t>
            </a:r>
            <a:r>
              <a:rPr lang="de-DE" u="sng" dirty="0" smtClean="0"/>
              <a:t>oder sogar gehörschädigend</a:t>
            </a:r>
            <a:r>
              <a:rPr lang="de-DE" dirty="0" smtClean="0"/>
              <a:t>.</a:t>
            </a:r>
          </a:p>
          <a:p>
            <a:r>
              <a:rPr lang="de-DE" dirty="0" smtClean="0"/>
              <a:t>Gehörschädigung tritt üblicherweise bei anhaltend hohen Lärmpegeln </a:t>
            </a:r>
            <a:r>
              <a:rPr lang="de-DE" dirty="0" smtClean="0"/>
              <a:t>&gt; 85 </a:t>
            </a:r>
            <a:r>
              <a:rPr lang="de-DE" dirty="0" smtClean="0"/>
              <a:t>dB(A) oder bei </a:t>
            </a:r>
            <a:r>
              <a:rPr lang="de-DE" u="sng" dirty="0" smtClean="0"/>
              <a:t>kurzen extremen Pegeln </a:t>
            </a:r>
            <a:r>
              <a:rPr lang="de-DE" u="sng" dirty="0" smtClean="0"/>
              <a:t>&gt; 135 </a:t>
            </a:r>
            <a:r>
              <a:rPr lang="de-DE" u="sng" dirty="0" smtClean="0"/>
              <a:t>dB(A) auf</a:t>
            </a:r>
            <a:r>
              <a:rPr lang="de-DE" dirty="0" smtClean="0"/>
              <a:t>.</a:t>
            </a:r>
          </a:p>
          <a:p>
            <a:r>
              <a:rPr lang="de-DE" dirty="0" smtClean="0"/>
              <a:t>Eine belästigende Wirkung von Lärm kann schon bei sehr niedrigen Pegeln </a:t>
            </a:r>
            <a:r>
              <a:rPr lang="de-DE" dirty="0" smtClean="0"/>
              <a:t>&lt; 30 </a:t>
            </a:r>
            <a:r>
              <a:rPr lang="de-DE" dirty="0" smtClean="0"/>
              <a:t>dB(A) auftreten.</a:t>
            </a:r>
            <a:r>
              <a:rPr lang="de-DE" baseline="0" dirty="0" smtClean="0"/>
              <a:t> Dies betrifft </a:t>
            </a:r>
            <a:r>
              <a:rPr lang="de-DE" u="sng" baseline="0" dirty="0" smtClean="0"/>
              <a:t>natürlich </a:t>
            </a:r>
            <a:r>
              <a:rPr lang="de-DE" u="sng" dirty="0" smtClean="0"/>
              <a:t>besonders die Nachtzeit</a:t>
            </a:r>
            <a:r>
              <a:rPr lang="de-DE" dirty="0" smtClean="0"/>
              <a:t>.</a:t>
            </a:r>
          </a:p>
          <a:p>
            <a:r>
              <a:rPr lang="de-DE" dirty="0" smtClean="0"/>
              <a:t>Auch lästiger Lärm kann gesundheitliche Beschwerden verursachen, z. B. Stress, Schlaf- und Konzentrationsstörungen, in der Folge aber auch </a:t>
            </a:r>
            <a:r>
              <a:rPr lang="de-DE" u="sng" dirty="0" smtClean="0"/>
              <a:t>Herz- und Kreislauferkrankungen</a:t>
            </a:r>
            <a:r>
              <a:rPr lang="de-DE" dirty="0" smtClean="0"/>
              <a:t>.</a:t>
            </a:r>
          </a:p>
          <a:p>
            <a:r>
              <a:rPr lang="de-DE" baseline="0" dirty="0" smtClean="0"/>
              <a:t>Woher </a:t>
            </a:r>
            <a:r>
              <a:rPr lang="de-DE" baseline="0" dirty="0" smtClean="0"/>
              <a:t>kommt </a:t>
            </a:r>
            <a:r>
              <a:rPr lang="de-DE" baseline="0" dirty="0" smtClean="0"/>
              <a:t>nun Schall</a:t>
            </a:r>
            <a:r>
              <a:rPr lang="de-DE" baseline="0" dirty="0" smtClean="0"/>
              <a:t>, und zwar insbesondere </a:t>
            </a:r>
            <a:r>
              <a:rPr lang="de-DE" baseline="0" dirty="0" smtClean="0"/>
              <a:t>Luftschall?</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Zu jeder Schallwelle gibt es eine Schallquelle, d. h. eine Struktur oder einen Vorgang, der dazu in der Lage ist, </a:t>
            </a:r>
            <a:r>
              <a:rPr lang="de-DE" b="0" u="sng" baseline="0" dirty="0" smtClean="0"/>
              <a:t>Druckschwankungen in Luft zu erzeugen, die sich dann ausbreiten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Es gibt verschiedene Möglichkeiten, </a:t>
            </a:r>
            <a:r>
              <a:rPr lang="de-DE" b="0" u="sng" baseline="0" dirty="0" smtClean="0"/>
              <a:t>Druckschwankungen hervorzurufen und so Schall zu erzeugen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Oft regen rotierende Maschinenteile direkt (z. B. Ventilator) oder indirekt über das vibrierende Gehäuse (z. B. Motoren) die umgebende Luft an. </a:t>
            </a:r>
            <a:r>
              <a:rPr lang="de-DE" b="0" u="sng" baseline="0" dirty="0" smtClean="0"/>
              <a:t>Hier muss mit Tonhaltigkeit gerechnet werden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Bei chemischen Reaktionen (Verbrennungen, Explosionen), Gasentspannung oder strömenden Fluiden entsteht ebenfalls Schall. </a:t>
            </a:r>
            <a:r>
              <a:rPr lang="de-DE" b="0" u="sng" baseline="0" dirty="0" smtClean="0"/>
              <a:t>Hier ist das Spektrum meist breitbandig</a:t>
            </a:r>
            <a:r>
              <a:rPr lang="de-DE" b="0" u="none" baseline="0" dirty="0" smtClean="0"/>
              <a:t>.</a:t>
            </a:r>
            <a:endParaRPr lang="de-DE" b="0" u="none" baseline="0" dirty="0" smtClean="0">
              <a:effectLst/>
            </a:endParaRP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Um die Schallemissionen einer Schallquelle quantitativ zu erfassen, </a:t>
            </a:r>
            <a:r>
              <a:rPr lang="de-DE" b="0" u="sng" baseline="0" dirty="0" smtClean="0"/>
              <a:t>führen wir den Schallleistungspegel </a:t>
            </a:r>
            <a:r>
              <a:rPr lang="de-DE" b="0" i="1" u="sng" baseline="0" dirty="0" smtClean="0"/>
              <a:t>L</a:t>
            </a:r>
            <a:r>
              <a:rPr lang="de-DE" b="0" u="sng" baseline="-25000" dirty="0" smtClean="0"/>
              <a:t>W</a:t>
            </a:r>
            <a:r>
              <a:rPr lang="de-DE" b="0" u="sng" baseline="0" dirty="0" smtClean="0"/>
              <a:t> mit der Einheit dB ein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Die Schallemissionen einer Schallquelle sind im Allgemeinen ein Gemisch aus verschiedenen Frequenzen mit den </a:t>
            </a:r>
            <a:r>
              <a:rPr lang="de-DE" b="0" u="sng" baseline="0" dirty="0" smtClean="0">
                <a:effectLst/>
              </a:rPr>
              <a:t>zugehörigen Schallleistungspegeln.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Zählen wir die Schallleistungspegel für alle Frequenzen zusammen, erhalten wir </a:t>
            </a:r>
            <a:r>
              <a:rPr lang="de-DE" b="0" u="sng" baseline="0" dirty="0" smtClean="0">
                <a:effectLst/>
              </a:rPr>
              <a:t>den Summenschallleistungspegel</a:t>
            </a:r>
            <a:r>
              <a:rPr lang="de-DE" b="0" u="none" baseline="0" dirty="0" smtClean="0">
                <a:effectLst/>
              </a:rPr>
              <a:t>. Er gibt die physikalische Größe des von einer Schallquelle insgesamt </a:t>
            </a:r>
            <a:r>
              <a:rPr lang="de-DE" b="0" u="sng" baseline="0" dirty="0" smtClean="0">
                <a:effectLst/>
              </a:rPr>
              <a:t>abgestrahlten Schalls an</a:t>
            </a:r>
            <a:r>
              <a:rPr lang="de-DE" b="0" u="none" baseline="0" dirty="0" smtClean="0">
                <a:effectLst/>
              </a:rPr>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Zählen wir die A-bewerteten Schallleistungspegel für alle Frequenzen zusammen, erhalten wir den A-bewerteten </a:t>
            </a:r>
            <a:r>
              <a:rPr lang="de-DE" b="0" u="sng" baseline="0" dirty="0" smtClean="0">
                <a:effectLst/>
              </a:rPr>
              <a:t>Summenschalldruckpegel </a:t>
            </a:r>
            <a:r>
              <a:rPr lang="de-DE" b="0" i="1" u="sng" baseline="0" dirty="0" smtClean="0">
                <a:effectLst/>
              </a:rPr>
              <a:t>L</a:t>
            </a:r>
            <a:r>
              <a:rPr lang="de-DE" b="0" u="sng" baseline="-25000" dirty="0" smtClean="0">
                <a:effectLst/>
              </a:rPr>
              <a:t>WA</a:t>
            </a:r>
            <a:r>
              <a:rPr lang="de-DE" b="0" u="none" baseline="0" dirty="0" smtClean="0">
                <a:effectLst/>
              </a:rPr>
              <a:t>. Er gibt die Größe des insgesamt abgestrahlten Schalls unter Berücksichtigung der </a:t>
            </a:r>
            <a:r>
              <a:rPr lang="de-DE" b="0" u="sng" baseline="0" dirty="0" smtClean="0">
                <a:effectLst/>
              </a:rPr>
              <a:t>Empfindlichkeit des menschlichen Gehörs an</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Im Zusammenhang mit dem Schallschutz ist immer der A-bewertete Schallleistungspegel </a:t>
            </a:r>
            <a:r>
              <a:rPr lang="de-DE" b="0" i="1" u="none" baseline="0" dirty="0" smtClean="0">
                <a:effectLst/>
              </a:rPr>
              <a:t>L</a:t>
            </a:r>
            <a:r>
              <a:rPr lang="de-DE" b="0" u="none" baseline="-25000" dirty="0" smtClean="0">
                <a:effectLst/>
              </a:rPr>
              <a:t>WA</a:t>
            </a:r>
            <a:r>
              <a:rPr lang="de-DE" b="0" u="none" baseline="0" dirty="0" smtClean="0">
                <a:effectLst/>
              </a:rPr>
              <a:t> von Interesse. Er ist daher für die hier betrachteten Geräte vom Hersteller anzugeben.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Vorsicht: Schalldruckpegel und Schallleistungspegel haben dieselbe Einheit dB bzw. dB(A). Trotzdem handelt es sich um völlig unterschiedliche physikalische Größen, die gut </a:t>
            </a:r>
            <a:r>
              <a:rPr lang="de-DE" b="0" u="sng" baseline="0" dirty="0" smtClean="0">
                <a:effectLst/>
              </a:rPr>
              <a:t>auseinandergehalten werden müssen</a:t>
            </a:r>
            <a:r>
              <a:rPr lang="de-DE" b="0" u="none" baseline="0" dirty="0" smtClean="0">
                <a:effectLst/>
              </a:rPr>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folgenden</a:t>
            </a:r>
            <a:r>
              <a:rPr lang="de-DE" baseline="0" dirty="0" smtClean="0"/>
              <a:t> Tabelle sind typische mittlere Schalldruckpegel für alltägliche Situationen und Tätigkeiten aufgelistet. </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15</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Viele Schallquellen sind akustisch recht komplex. Um ihrer Abstrahlcharakteristik gerecht zu werden, ist es oft nötig, </a:t>
            </a:r>
            <a:r>
              <a:rPr lang="de-DE" b="0" u="sng" baseline="0" dirty="0" smtClean="0">
                <a:effectLst/>
              </a:rPr>
              <a:t>sie in Teilschallquellen zu zerlegen</a:t>
            </a:r>
            <a:r>
              <a:rPr lang="de-DE" b="0" u="none" baseline="0" dirty="0" smtClean="0">
                <a:effectLst/>
              </a:rPr>
              <a:t>. Es kann sich als wichtig erweisen, diese Teilschallquellen getrennt zu betrachten. Dabei unterscheidet man gerne </a:t>
            </a:r>
            <a:r>
              <a:rPr lang="de-DE" b="0" u="sng" baseline="0" dirty="0" smtClean="0">
                <a:effectLst/>
              </a:rPr>
              <a:t>primäre Schallquellen und Schallübertragungswege</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Das ist am besten anhand eines Beispiels zu verstehen. Wir betrachten dazu ein BHKW, zählen die Teilschallquellen auf und </a:t>
            </a:r>
            <a:r>
              <a:rPr lang="de-DE" b="0" u="sng" baseline="0" dirty="0" smtClean="0">
                <a:effectLst/>
              </a:rPr>
              <a:t>klassifizieren sie</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Der Motor und der Generator stehen nie im Freien und strahlen daher nicht direkt ab. Welche Übertragungswege gibt es nun? In jedem Fall ist die Kaminmündung wichtig. Weiterhin wird es zur Belüftung des Aufstellgebäudes eine Zu- und eine Abluftöffnung geben. Und im Falle eines BHKW-Moduls in einem Container muss auch mit einer Abstrahlung von Wand und Deckenfläche gerechnet werden. Oft gehört zu einem BHKW auch ein Notkühler, also ein Ventilator, der anspringt, wenn die Wärmeentnahme zur Kühlung des Motors nicht ausreicht. </a:t>
            </a:r>
            <a:r>
              <a:rPr lang="de-DE" b="0" u="sng" baseline="0" dirty="0" smtClean="0">
                <a:effectLst/>
              </a:rPr>
              <a:t>Der Notkühler ist eine primäre Schallquelle</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Bei einem BHKW liegen die einzelnen Teilschallquellen oft weit auseinander und haben völlig unterschiedliche Abstrahlrichtungen.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Dieses Beispiel dient als Beispiel für die Zerlegung einer komplexen Schallquelle in mehrere Teilschallquellen. Im Rahmen der Tätigkeit des Sachverständigen ist die Beurteilung einer so komplexen Situation nicht vorgesehen. In diesem Fall ist eine Messstelle nach § 26 BImSchG hinzuzuziehen.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16</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Auch wenn eine Schallquelle aus mehreren Teilschallquellen besteht, wirkt sie bei genügend großer Entfernung </a:t>
            </a:r>
            <a:r>
              <a:rPr lang="de-DE" b="0" u="sng" baseline="0" dirty="0" smtClean="0">
                <a:effectLst/>
              </a:rPr>
              <a:t>wie eine einzige Schallquelle</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Um aus den Schallleistungspegeln der einzelnen Teilschallquellen den Schallleistungspegel der Gesamtschallquelle zu berechnen, muss man </a:t>
            </a:r>
            <a:r>
              <a:rPr lang="de-DE" b="0" u="sng" baseline="0" dirty="0" smtClean="0">
                <a:effectLst/>
              </a:rPr>
              <a:t>eine Pegeladdition durchführen.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Pegelsummen werden nicht wie gewöhnliche Summen gebildet, sondern mit folgender Formel: </a:t>
            </a:r>
            <a:r>
              <a:rPr lang="de-DE" b="0" i="1" u="sng" baseline="0" dirty="0" err="1" smtClean="0">
                <a:effectLst/>
              </a:rPr>
              <a:t>L</a:t>
            </a:r>
            <a:r>
              <a:rPr lang="de-DE" b="0" u="sng" baseline="-25000" dirty="0" err="1" smtClean="0">
                <a:effectLst/>
              </a:rPr>
              <a:t>WGesamt</a:t>
            </a:r>
            <a:r>
              <a:rPr lang="de-DE" b="0" u="sng" baseline="0" dirty="0" smtClean="0">
                <a:effectLst/>
              </a:rPr>
              <a:t> = 10 * log 10 (10</a:t>
            </a:r>
            <a:r>
              <a:rPr lang="de-DE" b="0" u="sng" baseline="30000" dirty="0" smtClean="0">
                <a:effectLst/>
              </a:rPr>
              <a:t>(</a:t>
            </a:r>
            <a:r>
              <a:rPr lang="de-DE" b="0" i="1" u="sng" baseline="30000" dirty="0" err="1" smtClean="0">
                <a:effectLst/>
              </a:rPr>
              <a:t>L</a:t>
            </a:r>
            <a:r>
              <a:rPr lang="de-DE" b="0" u="sng" baseline="30000" dirty="0" err="1" smtClean="0">
                <a:effectLst/>
              </a:rPr>
              <a:t>W1</a:t>
            </a:r>
            <a:r>
              <a:rPr lang="de-DE" b="0" u="sng" baseline="30000" dirty="0" smtClean="0">
                <a:effectLst/>
              </a:rPr>
              <a:t>/10)</a:t>
            </a:r>
            <a:r>
              <a:rPr lang="de-DE" b="0" u="sng" baseline="0" dirty="0" smtClean="0">
                <a:effectLst/>
              </a:rPr>
              <a:t> + 10</a:t>
            </a:r>
            <a:r>
              <a:rPr lang="de-DE" b="0" u="sng" baseline="30000" dirty="0" smtClean="0">
                <a:effectLst/>
              </a:rPr>
              <a:t>(</a:t>
            </a:r>
            <a:r>
              <a:rPr lang="de-DE" b="0" i="1" u="sng" baseline="30000" dirty="0" err="1" smtClean="0">
                <a:effectLst/>
              </a:rPr>
              <a:t>L</a:t>
            </a:r>
            <a:r>
              <a:rPr lang="de-DE" b="0" u="sng" baseline="30000" dirty="0" err="1" smtClean="0">
                <a:effectLst/>
              </a:rPr>
              <a:t>W2</a:t>
            </a:r>
            <a:r>
              <a:rPr lang="de-DE" b="0" u="sng" baseline="30000" dirty="0" smtClean="0">
                <a:effectLst/>
              </a:rPr>
              <a:t>/10)</a:t>
            </a:r>
            <a:r>
              <a:rPr lang="de-DE" b="0" u="sng" baseline="0" dirty="0" smtClean="0">
                <a:effectLst/>
              </a:rPr>
              <a:t>)</a:t>
            </a:r>
            <a:r>
              <a:rPr lang="de-DE" b="0" u="none" baseline="0" dirty="0" smtClean="0">
                <a:effectLst/>
              </a:rPr>
              <a:t>. Dabei ist </a:t>
            </a:r>
            <a:r>
              <a:rPr lang="de-DE" b="0" i="1" u="none" baseline="0" dirty="0" err="1" smtClean="0">
                <a:effectLst/>
              </a:rPr>
              <a:t>L</a:t>
            </a:r>
            <a:r>
              <a:rPr lang="de-DE" b="0" u="none" baseline="-25000" dirty="0" err="1" smtClean="0">
                <a:effectLst/>
              </a:rPr>
              <a:t>WGesamt</a:t>
            </a:r>
            <a:r>
              <a:rPr lang="de-DE" b="0" u="none" baseline="0" dirty="0" smtClean="0">
                <a:effectLst/>
              </a:rPr>
              <a:t> der Schallleistungspegel der Gesamtschallquelle, </a:t>
            </a:r>
            <a:r>
              <a:rPr lang="de-DE" b="0" i="1" u="none" baseline="0" dirty="0" smtClean="0">
                <a:effectLst/>
              </a:rPr>
              <a:t>L</a:t>
            </a:r>
            <a:r>
              <a:rPr lang="de-DE" b="0" u="none" baseline="-25000" dirty="0" smtClean="0">
                <a:effectLst/>
              </a:rPr>
              <a:t>W1</a:t>
            </a:r>
            <a:r>
              <a:rPr lang="de-DE" b="0" u="none" baseline="0" dirty="0" smtClean="0">
                <a:effectLst/>
              </a:rPr>
              <a:t> und </a:t>
            </a:r>
            <a:r>
              <a:rPr lang="de-DE" b="0" i="1" u="none" baseline="0" dirty="0" smtClean="0">
                <a:effectLst/>
              </a:rPr>
              <a:t>L</a:t>
            </a:r>
            <a:r>
              <a:rPr lang="de-DE" b="0" u="none" baseline="-25000" dirty="0" smtClean="0">
                <a:effectLst/>
              </a:rPr>
              <a:t>W2</a:t>
            </a:r>
            <a:r>
              <a:rPr lang="de-DE" b="0" u="none" baseline="0" dirty="0" smtClean="0">
                <a:effectLst/>
              </a:rPr>
              <a:t> sind die Schallleistungspegel der beiden Teilschallquellen. Die Pegeladdition funktioniert für Schalldruckpegel und Schallleistungspegel gleich. Man darf die Pegel aber nicht miteinander vermischen. </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Einige Spezialfälle, die oft auftauchen, haben wir schon kennengelernt: 2 x </a:t>
            </a:r>
            <a:r>
              <a:rPr lang="de-DE" b="0" i="1" u="none" baseline="0" dirty="0" smtClean="0">
                <a:effectLst/>
              </a:rPr>
              <a:t>L</a:t>
            </a:r>
            <a:r>
              <a:rPr lang="de-DE" b="0" u="none" baseline="0" dirty="0" smtClean="0">
                <a:effectLst/>
              </a:rPr>
              <a:t> = </a:t>
            </a:r>
            <a:r>
              <a:rPr lang="de-DE" b="0" i="1" u="none" baseline="0" dirty="0" smtClean="0">
                <a:effectLst/>
              </a:rPr>
              <a:t>L</a:t>
            </a:r>
            <a:r>
              <a:rPr lang="de-DE" b="0" u="none" baseline="0" dirty="0" smtClean="0">
                <a:effectLst/>
              </a:rPr>
              <a:t> + 3 dB, 4 x </a:t>
            </a:r>
            <a:r>
              <a:rPr lang="de-DE" b="0" i="1" u="none" baseline="0" dirty="0" smtClean="0">
                <a:effectLst/>
              </a:rPr>
              <a:t>L</a:t>
            </a:r>
            <a:r>
              <a:rPr lang="de-DE" b="0" u="none" baseline="0" dirty="0" smtClean="0">
                <a:effectLst/>
              </a:rPr>
              <a:t> = </a:t>
            </a:r>
            <a:r>
              <a:rPr lang="de-DE" b="0" i="1" u="none" baseline="0" dirty="0" smtClean="0">
                <a:effectLst/>
              </a:rPr>
              <a:t>L</a:t>
            </a:r>
            <a:r>
              <a:rPr lang="de-DE" b="0" u="none" baseline="0" dirty="0" smtClean="0">
                <a:effectLst/>
              </a:rPr>
              <a:t> + 6 dB, 10 x </a:t>
            </a:r>
            <a:r>
              <a:rPr lang="de-DE" b="0" i="1" u="none" baseline="0" dirty="0" smtClean="0">
                <a:effectLst/>
              </a:rPr>
              <a:t>L</a:t>
            </a:r>
            <a:r>
              <a:rPr lang="de-DE" b="0" u="none" baseline="0" dirty="0" smtClean="0">
                <a:effectLst/>
              </a:rPr>
              <a:t> = </a:t>
            </a:r>
            <a:r>
              <a:rPr lang="de-DE" b="0" i="1" u="none" baseline="0" dirty="0" smtClean="0">
                <a:effectLst/>
              </a:rPr>
              <a:t>L</a:t>
            </a:r>
            <a:r>
              <a:rPr lang="de-DE" b="0" u="none" baseline="0" dirty="0" smtClean="0">
                <a:effectLst/>
              </a:rPr>
              <a:t> + 10 dB. Sie werden diese Sonderfälle im Rahmen der anschließenden Übungen nachrechnen. In nachfolgender Tabelle sind weitere Beispiele für </a:t>
            </a:r>
            <a:r>
              <a:rPr lang="de-DE" b="0" u="sng" baseline="0" dirty="0" smtClean="0">
                <a:effectLst/>
              </a:rPr>
              <a:t>Pegelsummen aus unterschiedlichen Teilpegeln angegeben</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Es ist nützlich, die Addition von Pegeln zu beherrschen. Diese Fähigkeit ist im Rahmen der Tätigkeit als Sachverständiger gemäß 32. </a:t>
            </a:r>
            <a:r>
              <a:rPr lang="de-DE" b="0" u="none" baseline="0" dirty="0" smtClean="0">
                <a:effectLst/>
              </a:rPr>
              <a:t>BImSchV </a:t>
            </a:r>
            <a:r>
              <a:rPr lang="de-DE" b="0" u="none" baseline="0" dirty="0" smtClean="0">
                <a:effectLst/>
              </a:rPr>
              <a:t>jedoch nicht zwingend erforderlich.</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17</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Die wichtigste Größe zur Beschreibung einer Schallquelle ist der Schallleistungspegel. Er beschreibt </a:t>
            </a:r>
            <a:r>
              <a:rPr lang="de-DE" u="sng" baseline="0" dirty="0" smtClean="0"/>
              <a:t>die Gesamtabstrahlung einer Schallquelle</a:t>
            </a:r>
            <a:r>
              <a:rPr lang="de-DE" u="none" baseline="0" dirty="0" smtClean="0"/>
              <a:t>.</a:t>
            </a:r>
          </a:p>
          <a:p>
            <a:r>
              <a:rPr lang="de-DE" u="none" baseline="0" dirty="0" smtClean="0"/>
              <a:t>Um eine </a:t>
            </a:r>
            <a:r>
              <a:rPr lang="de-DE" dirty="0" smtClean="0"/>
              <a:t>Schallquelle vollständig zu charakterisieren, ist der Schallleistungspegel alleine nicht ausreichend. Es wird zusätzlich </a:t>
            </a:r>
            <a:r>
              <a:rPr lang="de-DE" u="sng" dirty="0" smtClean="0"/>
              <a:t>die Richtwirkung der Schallquelle benötigt</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Richtwirkung beschreibt die Richtungsabhängigkeit </a:t>
            </a:r>
            <a:r>
              <a:rPr lang="de-DE" u="sng" dirty="0" smtClean="0"/>
              <a:t>der Schallabstrahlung einer Schallquelle</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Angabe der Richtwirkung bildet</a:t>
            </a:r>
            <a:r>
              <a:rPr lang="de-DE" baseline="0" dirty="0" smtClean="0"/>
              <a:t> man die Differenz aus der Abstrahlung in eine bestimmte Richtung </a:t>
            </a:r>
            <a:r>
              <a:rPr lang="de-DE" u="sng" baseline="0" dirty="0" smtClean="0"/>
              <a:t>und der </a:t>
            </a:r>
            <a:r>
              <a:rPr lang="de-DE" u="sng" dirty="0" smtClean="0"/>
              <a:t>mittleren Abstrahlung</a:t>
            </a:r>
            <a:r>
              <a:rPr lang="de-DE" dirty="0" smtClean="0"/>
              <a:t>. Die Richtwirkung wird daher in dB angegeben.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Richtwirkung eines Gerätes ist im Rahmen der Tätigkeit des Sachverständigen gemäß 32. BImSchV nur qualitativ bei der Aufstellung des Gerätes zu berücksichtigen. Sie wird rechnerisch nicht berücksichtigt und geht damit nicht in die Beurteilung ein.</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Schall kann sich in unterschiedlichen Medien ausbreiten, also z. B. in Festkörpern, </a:t>
            </a:r>
            <a:r>
              <a:rPr lang="de-DE" u="sng" dirty="0" smtClean="0"/>
              <a:t>in Flüssigkeiten und in Gasen</a:t>
            </a:r>
            <a:r>
              <a:rPr lang="de-DE" dirty="0" smtClean="0"/>
              <a:t>.</a:t>
            </a:r>
            <a:endParaRPr lang="de-DE" b="1" dirty="0" smtClean="0"/>
          </a:p>
          <a:p>
            <a:r>
              <a:rPr lang="de-DE" dirty="0" smtClean="0"/>
              <a:t>Meistens</a:t>
            </a:r>
            <a:r>
              <a:rPr lang="de-DE" baseline="0" dirty="0" smtClean="0"/>
              <a:t> verbindet man mit Schallausbreitung den</a:t>
            </a:r>
            <a:r>
              <a:rPr lang="de-DE" dirty="0" smtClean="0"/>
              <a:t> sich in der Umgebungsluft ausbreitenden</a:t>
            </a:r>
            <a:r>
              <a:rPr lang="de-DE" baseline="0" dirty="0" smtClean="0"/>
              <a:t> </a:t>
            </a:r>
            <a:r>
              <a:rPr lang="de-DE" dirty="0" smtClean="0"/>
              <a:t>Luftschall. Er ist die </a:t>
            </a:r>
            <a:r>
              <a:rPr lang="de-DE" u="sng" dirty="0" smtClean="0"/>
              <a:t>gängigste Form der Schallausbreitung</a:t>
            </a:r>
            <a:r>
              <a:rPr lang="de-DE" dirty="0" smtClean="0"/>
              <a:t>.</a:t>
            </a:r>
          </a:p>
          <a:p>
            <a:r>
              <a:rPr lang="de-DE" dirty="0" smtClean="0"/>
              <a:t>Schall</a:t>
            </a:r>
            <a:r>
              <a:rPr lang="de-DE" baseline="0" dirty="0" smtClean="0"/>
              <a:t> breitet</a:t>
            </a:r>
            <a:r>
              <a:rPr lang="de-DE" dirty="0" smtClean="0"/>
              <a:t> sich aber auch sehr gut in Festkörpern aus.</a:t>
            </a:r>
            <a:r>
              <a:rPr lang="de-DE" baseline="0" dirty="0" smtClean="0"/>
              <a:t> Dieser</a:t>
            </a:r>
            <a:r>
              <a:rPr lang="de-DE" dirty="0" smtClean="0"/>
              <a:t> Schall heißt Körperschall</a:t>
            </a:r>
            <a:r>
              <a:rPr lang="de-DE" baseline="0" dirty="0" smtClean="0"/>
              <a:t> und e</a:t>
            </a:r>
            <a:r>
              <a:rPr lang="de-DE" dirty="0" smtClean="0"/>
              <a:t>r führt oftmals zu unerwünschter Schallübertragung </a:t>
            </a:r>
            <a:r>
              <a:rPr lang="de-DE" u="sng" dirty="0" smtClean="0"/>
              <a:t>in Gebäuden oder auch Maschinen</a:t>
            </a:r>
            <a:r>
              <a:rPr lang="de-DE" dirty="0" smtClean="0"/>
              <a:t>.</a:t>
            </a:r>
          </a:p>
          <a:p>
            <a:r>
              <a:rPr lang="de-DE" dirty="0" smtClean="0"/>
              <a:t>Der sich in Flüssigkeiten ausbreitende Schall kann wie der Körperschall zu unerwünschter Schallübertragung führen, ist im Allgemeinen aber weniger wichtig als der Körperschall.</a:t>
            </a:r>
            <a:endParaRPr lang="de-DE" b="0" u="none" baseline="0"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Beginnen</a:t>
            </a:r>
            <a:r>
              <a:rPr lang="de-DE" baseline="0" dirty="0" smtClean="0"/>
              <a:t> wollen wir mit der </a:t>
            </a:r>
            <a:r>
              <a:rPr lang="de-DE" baseline="0" dirty="0" smtClean="0"/>
              <a:t>allgemeinen </a:t>
            </a:r>
            <a:r>
              <a:rPr lang="de-DE" baseline="0" dirty="0" smtClean="0"/>
              <a:t>qualitativen Beschreibung der Schallwahrnehmung. Wir wiederholen, was Schall ist, wie wir ihn wahrnehmen, wie wir ihn beschreiben und </a:t>
            </a:r>
            <a:r>
              <a:rPr lang="de-DE" u="sng" baseline="0" dirty="0" smtClean="0"/>
              <a:t>welche Wirkung er hat</a:t>
            </a:r>
            <a:r>
              <a:rPr lang="de-DE" baseline="0" dirty="0" smtClean="0"/>
              <a:t>.</a:t>
            </a:r>
          </a:p>
          <a:p>
            <a:r>
              <a:rPr lang="de-DE" baseline="0" dirty="0" smtClean="0"/>
              <a:t>Anschließend werden wir uns damit beschäftigen, wie Schall entsteht und welche Größen </a:t>
            </a:r>
            <a:r>
              <a:rPr lang="de-DE" u="sng" baseline="0" dirty="0" smtClean="0"/>
              <a:t>Schallquellen charakterisieren</a:t>
            </a:r>
            <a:r>
              <a:rPr lang="de-DE" baseline="0" dirty="0" smtClean="0"/>
              <a:t>.</a:t>
            </a:r>
            <a:endParaRPr lang="de-DE" u="sng" baseline="0" dirty="0" smtClean="0"/>
          </a:p>
          <a:p>
            <a:r>
              <a:rPr lang="de-DE" u="none" baseline="0" dirty="0" smtClean="0"/>
              <a:t>Zum Schluss werden wir uns mit der Ausbreitung von Schall beschäftigen und insbesondere mit den verschiedenen Mechanismen </a:t>
            </a:r>
            <a:r>
              <a:rPr lang="de-DE" u="sng" baseline="0" dirty="0" smtClean="0"/>
              <a:t>zur Dämpfung von Schall</a:t>
            </a:r>
            <a:r>
              <a:rPr lang="de-DE" u="none" baseline="0" dirty="0" smtClean="0"/>
              <a:t>.</a:t>
            </a:r>
            <a:endParaRPr lang="de-DE" u="non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a:t>
            </a:r>
            <a:r>
              <a:rPr lang="de-DE" baseline="0" dirty="0" smtClean="0"/>
              <a:t> der Problematik des</a:t>
            </a:r>
            <a:r>
              <a:rPr lang="de-DE" dirty="0" smtClean="0"/>
              <a:t> Immissionsschutzes erreicht der Schall den Schallempfänger im Normalfall</a:t>
            </a:r>
            <a:r>
              <a:rPr lang="de-DE" baseline="0" dirty="0" smtClean="0"/>
              <a:t> </a:t>
            </a:r>
            <a:r>
              <a:rPr lang="de-DE" dirty="0" smtClean="0"/>
              <a:t>durch die Umgebungsluft. Die Luftschallausbreitung hat </a:t>
            </a:r>
            <a:r>
              <a:rPr lang="de-DE" u="sng" dirty="0" smtClean="0"/>
              <a:t>hier also die größte Bedeutung</a:t>
            </a:r>
            <a:r>
              <a:rPr lang="de-DE" dirty="0" smtClean="0"/>
              <a:t>.</a:t>
            </a:r>
          </a:p>
          <a:p>
            <a:r>
              <a:rPr lang="de-DE" dirty="0" smtClean="0"/>
              <a:t>Daher gibt es auch ein standardisiertes Verfahren, nach</a:t>
            </a:r>
            <a:r>
              <a:rPr lang="de-DE" baseline="0" dirty="0" smtClean="0"/>
              <a:t> welchem die Berechnung der Schallausbreitung laut TA Lärm durchzuführen ist. Dieses Verfahren wird in der Norm</a:t>
            </a:r>
            <a:r>
              <a:rPr lang="de-DE" dirty="0" smtClean="0"/>
              <a:t> </a:t>
            </a:r>
            <a:r>
              <a:rPr lang="de-DE" u="sng" dirty="0" smtClean="0"/>
              <a:t>E DIN ISO 9613, Teil 2 ausführlich beschrieben</a:t>
            </a:r>
            <a:r>
              <a:rPr lang="de-DE" dirty="0" smtClean="0"/>
              <a:t>.</a:t>
            </a:r>
          </a:p>
          <a:p>
            <a:r>
              <a:rPr lang="de-DE" dirty="0" smtClean="0"/>
              <a:t>Die Körper- und Flüssigkeitsschallausbreitung spielt beim Immissionsschutz üblicherweise keine Rolle, da Schallquelle und Schallempfänger hierzu </a:t>
            </a:r>
            <a:r>
              <a:rPr lang="de-DE" u="sng" dirty="0" smtClean="0"/>
              <a:t>z. B. baulich verbunden sein müssten</a:t>
            </a:r>
            <a:r>
              <a:rPr lang="de-DE" dirty="0" smtClean="0"/>
              <a:t>. Die Körperschallübertragung ist</a:t>
            </a:r>
            <a:r>
              <a:rPr lang="de-DE" baseline="0" dirty="0" smtClean="0"/>
              <a:t> dennoch</a:t>
            </a:r>
            <a:r>
              <a:rPr lang="de-DE" dirty="0" smtClean="0"/>
              <a:t> indirekt</a:t>
            </a:r>
            <a:r>
              <a:rPr lang="de-DE" baseline="0" dirty="0" smtClean="0"/>
              <a:t> von Bedeutung, weil sie</a:t>
            </a:r>
            <a:r>
              <a:rPr lang="de-DE" dirty="0" smtClean="0"/>
              <a:t> bei Maßnahmen zur Lärmminderung an einer Schallquelle </a:t>
            </a:r>
            <a:r>
              <a:rPr lang="de-DE" u="sng" dirty="0" smtClean="0"/>
              <a:t>oft ein zentrales Thema ist</a:t>
            </a:r>
            <a:r>
              <a:rPr lang="de-DE" dirty="0" smtClean="0"/>
              <a:t>.</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übliche Aufgabe besteht darin, den von einer bestimmten Schallquelle an einem Immissionsort verursachten </a:t>
            </a:r>
            <a:r>
              <a:rPr lang="de-DE" u="sng" dirty="0" smtClean="0"/>
              <a:t>Immissionspegel zu bestimmen</a:t>
            </a:r>
            <a:r>
              <a:rPr lang="de-DE" dirty="0" smtClean="0"/>
              <a:t>.</a:t>
            </a:r>
          </a:p>
          <a:p>
            <a:r>
              <a:rPr lang="de-DE" dirty="0" smtClean="0"/>
              <a:t>Die Ausbreitungsberechnung gemäß E DIN ISO </a:t>
            </a:r>
            <a:r>
              <a:rPr lang="de-DE" dirty="0" smtClean="0"/>
              <a:t>9613-2 </a:t>
            </a:r>
            <a:r>
              <a:rPr lang="de-DE" dirty="0" smtClean="0"/>
              <a:t>ist für unsere Zwecke zu kompliziert. Sie wird z. B. frequenzabhängig durchgeführt und</a:t>
            </a:r>
            <a:r>
              <a:rPr lang="de-DE" baseline="0" dirty="0" smtClean="0"/>
              <a:t> bezieht auch Effekte ein, die für nahe gelegene </a:t>
            </a:r>
            <a:r>
              <a:rPr lang="de-DE" u="sng" baseline="0" dirty="0" smtClean="0"/>
              <a:t>Immissionsorte kaum Auswirkungen haben</a:t>
            </a:r>
            <a:r>
              <a:rPr lang="de-DE" dirty="0" smtClean="0"/>
              <a:t>.</a:t>
            </a:r>
          </a:p>
          <a:p>
            <a:r>
              <a:rPr lang="de-DE" dirty="0" smtClean="0"/>
              <a:t>Für kurze Entfernungen sind die wichtigsten Parameter zur Berechnung der Schallausbreitung: Schallleistungspegel und Richtwirkung der Schallquelle, Entfernung zum Immissionsort, </a:t>
            </a:r>
            <a:r>
              <a:rPr lang="de-DE" u="sng" dirty="0" smtClean="0"/>
              <a:t>Reflexion und Abschirmung von Gebäuden und Gelände.</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u="none" kern="1200" dirty="0" smtClean="0">
                <a:solidFill>
                  <a:schemeClr val="tx1"/>
                </a:solidFill>
                <a:effectLst/>
                <a:latin typeface="+mn-lt"/>
                <a:ea typeface="+mn-ea"/>
                <a:cs typeface="+mn-cs"/>
              </a:rPr>
              <a:t>Neben den Eigenschaften der Schallquelle hat die Entfernung des Immissionsorts den größten Einfluss</a:t>
            </a:r>
            <a:r>
              <a:rPr lang="de-DE" sz="1200" u="none" kern="1200" baseline="0" dirty="0" smtClean="0">
                <a:solidFill>
                  <a:schemeClr val="tx1"/>
                </a:solidFill>
                <a:effectLst/>
                <a:latin typeface="+mn-lt"/>
                <a:ea typeface="+mn-ea"/>
                <a:cs typeface="+mn-cs"/>
              </a:rPr>
              <a:t> auf die Berechnung:</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Die von einer Schallwelle durchstrahlte Fläche ist umso größer, je größer </a:t>
                </a:r>
                <a:r>
                  <a:rPr lang="de-DE" u="sng" dirty="0" smtClean="0"/>
                  <a:t>der Abstand von der Schallquelle ist</a:t>
                </a:r>
                <a:r>
                  <a:rPr lang="de-DE" dirty="0" smtClean="0"/>
                  <a:t>.</a:t>
                </a:r>
              </a:p>
              <a:p>
                <a:r>
                  <a:rPr lang="de-DE" dirty="0" smtClean="0"/>
                  <a:t>Der Schalldruckpegel nimmt daher bei größer werdendem Abstand ab. </a:t>
                </a:r>
                <a:r>
                  <a:rPr lang="de-DE" u="sng" dirty="0" smtClean="0"/>
                  <a:t>Die Abnahme heißt Ausbreitungsdämpfung </a:t>
                </a:r>
                <a:r>
                  <a:rPr lang="de-DE" i="1" u="sng" dirty="0" err="1"/>
                  <a:t>A</a:t>
                </a:r>
                <a:r>
                  <a:rPr lang="de-DE" u="sng" baseline="-25000" dirty="0" err="1"/>
                  <a:t>div</a:t>
                </a:r>
                <a:r>
                  <a:rPr lang="de-DE" dirty="0" smtClean="0"/>
                  <a:t>.</a:t>
                </a:r>
              </a:p>
              <a:p>
                <a:r>
                  <a:rPr lang="de-DE" dirty="0" smtClean="0"/>
                  <a:t>Für den Fall der Ausbreitung über einer reflektierenden Ebene gilt</a:t>
                </a:r>
                <a:r>
                  <a:rPr lang="de-DE" dirty="0"/>
                  <a:t> </a:t>
                </a:r>
                <a14:m>
                  <m:oMath xmlns:m="http://schemas.openxmlformats.org/officeDocument/2006/math">
                    <m:sSub>
                      <m:sSubPr>
                        <m:ctrlPr>
                          <a:rPr lang="de-DE" i="1">
                            <a:latin typeface="Cambria Math"/>
                          </a:rPr>
                        </m:ctrlPr>
                      </m:sSubPr>
                      <m:e>
                        <m:r>
                          <a:rPr lang="de-DE" b="0" i="1" smtClean="0">
                            <a:latin typeface="Cambria Math"/>
                          </a:rPr>
                          <m:t>𝐴</m:t>
                        </m:r>
                      </m:e>
                      <m:sub>
                        <m:r>
                          <m:rPr>
                            <m:sty m:val="p"/>
                          </m:rPr>
                          <a:rPr lang="de-DE" b="0" i="0" smtClean="0">
                            <a:latin typeface="Cambria Math"/>
                          </a:rPr>
                          <m:t>div</m:t>
                        </m:r>
                      </m:sub>
                    </m:sSub>
                    <m:r>
                      <a:rPr lang="de-DE" i="1">
                        <a:latin typeface="Cambria Math"/>
                      </a:rPr>
                      <m:t>=</m:t>
                    </m:r>
                    <m:r>
                      <a:rPr lang="de-DE" b="0" i="1" smtClean="0">
                        <a:latin typeface="Cambria Math"/>
                      </a:rPr>
                      <m:t>8+2</m:t>
                    </m:r>
                    <m:r>
                      <a:rPr lang="de-DE" i="1">
                        <a:latin typeface="Cambria Math"/>
                      </a:rPr>
                      <m:t>0</m:t>
                    </m:r>
                    <m:r>
                      <a:rPr lang="de-DE" i="1">
                        <a:latin typeface="Cambria Math"/>
                        <a:ea typeface="Cambria Math"/>
                      </a:rPr>
                      <m:t>∙</m:t>
                    </m:r>
                    <m:sSub>
                      <m:sSubPr>
                        <m:ctrlPr>
                          <a:rPr lang="de-DE" i="1">
                            <a:latin typeface="Cambria Math"/>
                            <a:ea typeface="Cambria Math"/>
                          </a:rPr>
                        </m:ctrlPr>
                      </m:sSubPr>
                      <m:e>
                        <m:r>
                          <a:rPr lang="de-DE" i="1">
                            <a:latin typeface="Cambria Math"/>
                            <a:ea typeface="Cambria Math"/>
                          </a:rPr>
                          <m:t>𝑙𝑜𝑔</m:t>
                        </m:r>
                      </m:e>
                      <m:sub>
                        <m:r>
                          <a:rPr lang="de-DE" i="1">
                            <a:latin typeface="Cambria Math"/>
                            <a:ea typeface="Cambria Math"/>
                          </a:rPr>
                          <m:t>10</m:t>
                        </m:r>
                      </m:sub>
                    </m:sSub>
                    <m:d>
                      <m:dPr>
                        <m:ctrlPr>
                          <a:rPr lang="de-DE" i="1">
                            <a:latin typeface="Cambria Math"/>
                            <a:ea typeface="Cambria Math"/>
                          </a:rPr>
                        </m:ctrlPr>
                      </m:dPr>
                      <m:e>
                        <m:r>
                          <a:rPr lang="de-DE" b="0" i="1" smtClean="0">
                            <a:latin typeface="Cambria Math"/>
                            <a:ea typeface="Cambria Math"/>
                          </a:rPr>
                          <m:t>𝑑</m:t>
                        </m:r>
                      </m:e>
                    </m:d>
                  </m:oMath>
                </a14:m>
                <a:r>
                  <a:rPr lang="de-DE" dirty="0" smtClean="0">
                    <a:latin typeface="Arial" panose="020B0604020202020204" pitchFamily="34" charset="0"/>
                    <a:cs typeface="Arial" panose="020B0604020202020204" pitchFamily="34" charset="0"/>
                  </a:rPr>
                  <a:t>, </a:t>
                </a:r>
                <a:r>
                  <a:rPr lang="de-DE" dirty="0" smtClean="0"/>
                  <a:t>wobei </a:t>
                </a:r>
                <a:r>
                  <a:rPr lang="de-DE" i="1" dirty="0" smtClean="0"/>
                  <a:t>d</a:t>
                </a:r>
                <a:r>
                  <a:rPr lang="de-DE" dirty="0" smtClean="0"/>
                  <a:t> </a:t>
                </a:r>
                <a:r>
                  <a:rPr lang="de-DE" u="sng" dirty="0" smtClean="0"/>
                  <a:t>der Abstand der Schallquelle vom</a:t>
                </a:r>
                <a:r>
                  <a:rPr lang="de-DE" u="sng" baseline="0" dirty="0" smtClean="0"/>
                  <a:t> </a:t>
                </a:r>
                <a:r>
                  <a:rPr lang="de-DE" u="sng" dirty="0" smtClean="0"/>
                  <a:t>Immissionsort in Metern is</a:t>
                </a:r>
                <a:r>
                  <a:rPr lang="de-DE" dirty="0" smtClean="0"/>
                  <a:t>t.</a:t>
                </a:r>
              </a:p>
              <a:p>
                <a:r>
                  <a:rPr lang="de-DE" dirty="0" smtClean="0"/>
                  <a:t>Aus der Formel ergibt sich sofort, dass bei Abstandsverdopplung eine Abnahme des Schalldruckpegels </a:t>
                </a:r>
                <a:r>
                  <a:rPr lang="de-DE" u="sng" dirty="0" smtClean="0"/>
                  <a:t>um 6 dB zu erwarten ist</a:t>
                </a:r>
                <a:r>
                  <a:rPr lang="de-DE" dirty="0" smtClean="0"/>
                  <a:t>.</a:t>
                </a:r>
              </a:p>
              <a:p>
                <a:r>
                  <a:rPr lang="de-DE" dirty="0" smtClean="0"/>
                  <a:t>Die bereits bekannte Tabelle aus Vortrag 4 lässt sich nun im</a:t>
                </a:r>
                <a:r>
                  <a:rPr lang="de-DE" baseline="0" dirty="0" smtClean="0"/>
                  <a:t> Einzelnen nachvollziehen.</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Choice>
        <mc:Fallback xmlns="">
          <p:sp>
            <p:nvSpPr>
              <p:cNvPr id="3" name="Notizenplatzhalter 2"/>
              <p:cNvSpPr>
                <a:spLocks noGrp="1"/>
              </p:cNvSpPr>
              <p:nvPr>
                <p:ph type="body" idx="1"/>
              </p:nvPr>
            </p:nvSpPr>
            <p:spPr/>
            <p:txBody>
              <a:bodyPr/>
              <a:lstStyle/>
              <a:p>
                <a:r>
                  <a:rPr lang="de-DE" dirty="0" smtClean="0"/>
                  <a:t>Die von eine Schallwelle durchstrahlte Fläche ist umso größer, je größer </a:t>
                </a:r>
                <a:r>
                  <a:rPr lang="de-DE" u="sng" dirty="0" smtClean="0"/>
                  <a:t>der Abstand von der Schallquelle ist</a:t>
                </a:r>
                <a:r>
                  <a:rPr lang="de-DE" dirty="0" smtClean="0"/>
                  <a:t>.</a:t>
                </a:r>
              </a:p>
              <a:p>
                <a:r>
                  <a:rPr lang="de-DE" dirty="0" smtClean="0"/>
                  <a:t>Der </a:t>
                </a:r>
                <a:r>
                  <a:rPr lang="de-DE" dirty="0" smtClean="0"/>
                  <a:t>Schalldruckpegel nimmt daher bei größer werdendem Abstand ab. </a:t>
                </a:r>
                <a:r>
                  <a:rPr lang="de-DE" u="sng" dirty="0" smtClean="0"/>
                  <a:t>Die Abnahme heißt Ausbreitungsdämpfung </a:t>
                </a:r>
                <a:r>
                  <a:rPr lang="de-DE" i="1" u="sng" dirty="0" err="1"/>
                  <a:t>A</a:t>
                </a:r>
                <a:r>
                  <a:rPr lang="de-DE" u="sng" baseline="-25000" dirty="0" err="1"/>
                  <a:t>div</a:t>
                </a:r>
                <a:r>
                  <a:rPr lang="de-DE" dirty="0" smtClean="0"/>
                  <a:t>.</a:t>
                </a:r>
              </a:p>
              <a:p>
                <a:r>
                  <a:rPr lang="de-DE" dirty="0" smtClean="0"/>
                  <a:t>Für </a:t>
                </a:r>
                <a:r>
                  <a:rPr lang="de-DE" dirty="0" smtClean="0"/>
                  <a:t>den Fall der Ausbreitung über einer reflektierenden Ebene gilt</a:t>
                </a:r>
                <a:r>
                  <a:rPr lang="de-DE" dirty="0"/>
                  <a:t> </a:t>
                </a:r>
                <a:r>
                  <a:rPr lang="de-DE" b="0" i="0" smtClean="0">
                    <a:latin typeface="Cambria Math"/>
                  </a:rPr>
                  <a:t>𝐴</a:t>
                </a:r>
                <a:r>
                  <a:rPr lang="de-DE" b="0" i="0">
                    <a:latin typeface="Cambria Math"/>
                  </a:rPr>
                  <a:t>_</a:t>
                </a:r>
                <a:r>
                  <a:rPr lang="de-DE" b="0" i="0" smtClean="0">
                    <a:latin typeface="Cambria Math"/>
                  </a:rPr>
                  <a:t>𝑑𝑖𝑣</a:t>
                </a:r>
                <a:r>
                  <a:rPr lang="de-DE" i="0">
                    <a:latin typeface="Cambria Math"/>
                  </a:rPr>
                  <a:t>=</a:t>
                </a:r>
                <a:r>
                  <a:rPr lang="de-DE" b="0" i="0" smtClean="0">
                    <a:latin typeface="Cambria Math"/>
                  </a:rPr>
                  <a:t>8+2</a:t>
                </a:r>
                <a:r>
                  <a:rPr lang="de-DE" i="0">
                    <a:latin typeface="Cambria Math"/>
                  </a:rPr>
                  <a:t>0</a:t>
                </a:r>
                <a:r>
                  <a:rPr lang="de-DE" i="0">
                    <a:latin typeface="Cambria Math"/>
                    <a:ea typeface="Cambria Math"/>
                  </a:rPr>
                  <a:t>∙〖𝑙𝑜𝑔〗_10 (</a:t>
                </a:r>
                <a:r>
                  <a:rPr lang="de-DE" b="0" i="0" smtClean="0">
                    <a:latin typeface="Cambria Math"/>
                    <a:ea typeface="Cambria Math"/>
                  </a:rPr>
                  <a:t>𝑑)</a:t>
                </a:r>
                <a:r>
                  <a:rPr lang="de-DE" dirty="0" smtClean="0"/>
                  <a:t>, wobei d </a:t>
                </a:r>
                <a:r>
                  <a:rPr lang="de-DE" u="sng" dirty="0" smtClean="0"/>
                  <a:t>der Abstand der Schallquelle </a:t>
                </a:r>
                <a:r>
                  <a:rPr lang="de-DE" u="sng" dirty="0" smtClean="0"/>
                  <a:t>vom</a:t>
                </a:r>
                <a:r>
                  <a:rPr lang="de-DE" u="sng" baseline="0" dirty="0" smtClean="0"/>
                  <a:t> </a:t>
                </a:r>
                <a:r>
                  <a:rPr lang="de-DE" u="sng" dirty="0" smtClean="0"/>
                  <a:t>Immissionsort </a:t>
                </a:r>
                <a:r>
                  <a:rPr lang="de-DE" u="sng" dirty="0" smtClean="0"/>
                  <a:t>in Metern is</a:t>
                </a:r>
                <a:r>
                  <a:rPr lang="de-DE" dirty="0" smtClean="0"/>
                  <a:t>t.</a:t>
                </a:r>
              </a:p>
              <a:p>
                <a:r>
                  <a:rPr lang="de-DE" dirty="0" smtClean="0"/>
                  <a:t>Aus der Formel ergibt sich sofort, dass bei </a:t>
                </a:r>
                <a:r>
                  <a:rPr lang="de-DE" dirty="0" smtClean="0"/>
                  <a:t>Abstandsverdopplung </a:t>
                </a:r>
                <a:r>
                  <a:rPr lang="de-DE" dirty="0" smtClean="0"/>
                  <a:t>eine </a:t>
                </a:r>
                <a:r>
                  <a:rPr lang="de-DE" dirty="0" smtClean="0"/>
                  <a:t>Abnahme des Schalldruckpegels </a:t>
                </a:r>
                <a:r>
                  <a:rPr lang="de-DE" u="sng" dirty="0" smtClean="0"/>
                  <a:t>um </a:t>
                </a:r>
                <a:r>
                  <a:rPr lang="de-DE" u="sng" dirty="0" smtClean="0"/>
                  <a:t>6dB zu erwarten ist</a:t>
                </a:r>
                <a:r>
                  <a:rPr lang="de-DE" dirty="0" smtClean="0"/>
                  <a:t>.#</a:t>
                </a:r>
              </a:p>
              <a:p>
                <a:r>
                  <a:rPr lang="de-DE" dirty="0" smtClean="0"/>
                  <a:t>Die bereits bekannte Tabelle aus Vortrag 4 lässt sich nun im</a:t>
                </a:r>
                <a:r>
                  <a:rPr lang="de-DE" baseline="0" dirty="0" smtClean="0"/>
                  <a:t> Einzelnen nachvollziehen.</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Fallback>
      </mc:AlternateContent>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Welche weiteren Effekte sind auch bei nahe gelegenen Immissionsorten zu berücksichtigen?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23</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Trifft Schall bei der Ausbreitung in Luft auf eine schallharte Oberfläche, wird er </a:t>
            </a:r>
            <a:r>
              <a:rPr lang="de-DE" u="sng" dirty="0" smtClean="0"/>
              <a:t>zum Großteil reflektiert</a:t>
            </a:r>
            <a:r>
              <a:rPr lang="de-DE" dirty="0" smtClean="0"/>
              <a:t>.</a:t>
            </a:r>
          </a:p>
          <a:p>
            <a:r>
              <a:rPr lang="de-DE" dirty="0" smtClean="0"/>
              <a:t>Auch der reflektierte Schall ist bei der Berechnung der Immissionen </a:t>
            </a:r>
            <a:r>
              <a:rPr lang="de-DE" u="sng" dirty="0" smtClean="0"/>
              <a:t>einer Schallquelle zu berücksichtigen</a:t>
            </a:r>
            <a:r>
              <a:rPr lang="de-DE" dirty="0" smtClean="0"/>
              <a:t>.</a:t>
            </a:r>
          </a:p>
          <a:p>
            <a:r>
              <a:rPr lang="de-DE" dirty="0" smtClean="0"/>
              <a:t>Im Allgemeinen legt der reflektierte Schall größere Strecken zurück und ist daher </a:t>
            </a:r>
            <a:r>
              <a:rPr lang="de-DE" u="sng" dirty="0" smtClean="0"/>
              <a:t>schwächer als der Direktschall</a:t>
            </a:r>
            <a:r>
              <a:rPr lang="de-DE" dirty="0" smtClean="0"/>
              <a:t>.</a:t>
            </a:r>
          </a:p>
          <a:p>
            <a:r>
              <a:rPr lang="de-DE" dirty="0" smtClean="0"/>
              <a:t>Liegen die reflektierenden Flächen aber in unmittelbarer Nähe der Schallquelle, ist die vom reflektierten Schall zurückgelegte Strecke nur unwesentlich größer als die des Direktschalls. In einem solchen Fall verstärken Reflexionen die </a:t>
            </a:r>
            <a:r>
              <a:rPr lang="de-DE" u="sng" dirty="0" smtClean="0"/>
              <a:t>Immissionen maßgeblich</a:t>
            </a:r>
            <a:r>
              <a:rPr lang="de-DE" dirty="0" smtClean="0"/>
              <a:t>.</a:t>
            </a:r>
          </a:p>
          <a:p>
            <a:r>
              <a:rPr lang="de-DE" dirty="0" smtClean="0"/>
              <a:t>In der folgenden Tabelle ist</a:t>
            </a:r>
            <a:r>
              <a:rPr lang="de-DE" baseline="0" dirty="0" smtClean="0"/>
              <a:t> der Einfluss von quellnahe gelegenen reflektierenden Flächen, wie er in Vortrag 6 hergeleitet wurde, aufgelistet.</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24</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Anstatt der Bezeichnung </a:t>
            </a:r>
            <a:r>
              <a:rPr lang="de-DE" i="1" dirty="0" smtClean="0"/>
              <a:t>A</a:t>
            </a:r>
            <a:r>
              <a:rPr lang="de-DE" baseline="-25000" dirty="0" smtClean="0"/>
              <a:t>ref </a:t>
            </a:r>
            <a:r>
              <a:rPr lang="de-DE" dirty="0" smtClean="0"/>
              <a:t>wird hier nun die Bezeichnung </a:t>
            </a:r>
            <a:r>
              <a:rPr lang="de-DE" i="1" dirty="0" smtClean="0"/>
              <a:t>D</a:t>
            </a:r>
            <a:r>
              <a:rPr lang="el-GR" baseline="-25000" dirty="0" smtClean="0"/>
              <a:t>Ω</a:t>
            </a:r>
            <a:r>
              <a:rPr lang="de-DE" baseline="0" dirty="0" smtClean="0"/>
              <a:t> b</a:t>
            </a:r>
            <a:r>
              <a:rPr lang="de-DE" b="0" u="none" baseline="0" dirty="0" smtClean="0"/>
              <a:t>enutzt, die sich an der Norm orientiert.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25</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Unterbricht ein Hindernis die geradlinige Verbindung,</a:t>
            </a:r>
            <a:r>
              <a:rPr lang="de-DE" baseline="0" dirty="0" smtClean="0"/>
              <a:t> also die Sichtlinie</a:t>
            </a:r>
            <a:r>
              <a:rPr lang="de-DE" dirty="0" smtClean="0"/>
              <a:t> von der Schallquelle zum Immissionsort, </a:t>
            </a:r>
            <a:r>
              <a:rPr lang="de-DE" u="sng" dirty="0" smtClean="0"/>
              <a:t>so spricht man von Abschirmung</a:t>
            </a:r>
            <a:r>
              <a:rPr lang="de-DE" dirty="0" smtClean="0"/>
              <a:t>.</a:t>
            </a:r>
          </a:p>
          <a:p>
            <a:r>
              <a:rPr lang="de-DE" dirty="0" smtClean="0"/>
              <a:t>Die Abschirmung von Schall durch ein Hindernis ist aufgrund der Beugung der Schallwellen </a:t>
            </a:r>
            <a:r>
              <a:rPr lang="de-DE" u="sng" dirty="0" smtClean="0"/>
              <a:t>immer unvollständig</a:t>
            </a:r>
            <a:r>
              <a:rPr lang="de-DE" dirty="0" smtClean="0"/>
              <a:t>.</a:t>
            </a:r>
          </a:p>
          <a:p>
            <a:r>
              <a:rPr lang="de-DE" dirty="0" smtClean="0"/>
              <a:t>Die Abschirmung durch ein Hindernis ist umso wirksamer, je massiver es ist, je tiefer es in die Sichtlinie einschneidet und je </a:t>
            </a:r>
            <a:r>
              <a:rPr lang="de-DE" u="sng" dirty="0" smtClean="0"/>
              <a:t>hochfrequenter das betreffende Geräuschspektrum is</a:t>
            </a:r>
            <a:r>
              <a:rPr lang="de-DE" dirty="0" smtClean="0"/>
              <a:t>t.</a:t>
            </a:r>
          </a:p>
          <a:p>
            <a:r>
              <a:rPr lang="de-DE" b="0" u="none" baseline="0" dirty="0" smtClean="0">
                <a:effectLst/>
              </a:rPr>
              <a:t>Welche quantitativen Aussagen kann man hier machen?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Wegen der Frequenzabhängigkeit der abschirmenden Wirkung von Hindernissen ist die pauschale Angabe von Pegelminderungen schwierig. Für den häufig interessierenden Fall der Schallausbreitung um Fassadenecken gelten die</a:t>
            </a:r>
            <a:r>
              <a:rPr lang="de-DE" baseline="0" dirty="0" smtClean="0"/>
              <a:t> </a:t>
            </a:r>
            <a:r>
              <a:rPr lang="de-DE" u="sng" baseline="0" dirty="0" smtClean="0"/>
              <a:t>bereits aus Vortrag 6 bekannten</a:t>
            </a:r>
            <a:r>
              <a:rPr lang="de-DE" u="sng" dirty="0" smtClean="0"/>
              <a:t> </a:t>
            </a:r>
            <a:r>
              <a:rPr lang="de-DE" u="sng" dirty="0" err="1" smtClean="0"/>
              <a:t>Anhaltswerte</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gewählte Bezeichnung </a:t>
            </a:r>
            <a:r>
              <a:rPr lang="de-DE" i="1" dirty="0" smtClean="0"/>
              <a:t>A</a:t>
            </a:r>
            <a:r>
              <a:rPr lang="de-DE" baseline="-25000" dirty="0" smtClean="0"/>
              <a:t>bar</a:t>
            </a:r>
            <a:r>
              <a:rPr lang="de-DE" dirty="0" smtClean="0"/>
              <a:t> für die Dämpfung des Schalls an Hindernissen orientiert sich </a:t>
            </a:r>
            <a:r>
              <a:rPr lang="de-DE" u="sng" dirty="0" smtClean="0"/>
              <a:t>an der E DIN ISO </a:t>
            </a:r>
            <a:r>
              <a:rPr lang="de-DE" u="sng" dirty="0" smtClean="0"/>
              <a:t>9613-2</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Abschirmung ist im Rahmen der Tätigkeit des Sachverständigen gemäß 32. BImSchV nur qualitativ bei der Aufstellung des Gerätes zu berücksichtigen. Sie wird rechnerisch nicht </a:t>
            </a:r>
            <a:r>
              <a:rPr lang="de-DE" dirty="0" smtClean="0"/>
              <a:t>berücksichtigt </a:t>
            </a:r>
            <a:r>
              <a:rPr lang="de-DE" dirty="0" smtClean="0"/>
              <a:t>und geht damit nicht in die Beurteilung ein.</a:t>
            </a:r>
          </a:p>
          <a:p>
            <a:r>
              <a:rPr lang="de-DE" dirty="0" smtClean="0"/>
              <a:t>Wie werden die</a:t>
            </a:r>
            <a:r>
              <a:rPr lang="de-DE" baseline="0" dirty="0" smtClean="0"/>
              <a:t> verschiedenen im Zusammenhang mit der Schallausbreitung besprochenen Effekte zusammengefasst?</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27</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Zur Berechnung des Immissionspegels am Immissionsort werden alle genannten Quell- und Ausbreitungsdaten miteinander verrechnet</a:t>
                </a:r>
                <a:r>
                  <a:rPr lang="de-DE" u="none" dirty="0" smtClean="0"/>
                  <a:t>:</a:t>
                </a:r>
                <a:r>
                  <a:rPr lang="de-DE" i="1" u="sng" baseline="0" dirty="0" smtClean="0">
                    <a:latin typeface="Cambria Math"/>
                  </a:rPr>
                  <a:t> </a:t>
                </a:r>
                <a14:m>
                  <m:oMath xmlns:m="http://schemas.openxmlformats.org/officeDocument/2006/math">
                    <m:r>
                      <a:rPr lang="de-DE" b="0" i="1" u="sng" smtClean="0">
                        <a:latin typeface="Cambria Math"/>
                      </a:rPr>
                      <m:t>𝐿</m:t>
                    </m:r>
                    <m:r>
                      <m:rPr>
                        <m:sty m:val="p"/>
                      </m:rPr>
                      <a:rPr lang="de-DE" b="0" i="0" u="sng" baseline="-25000" smtClean="0">
                        <a:latin typeface="Cambria Math"/>
                      </a:rPr>
                      <m:t>p</m:t>
                    </m:r>
                    <m:r>
                      <a:rPr lang="de-DE" b="0" i="1" u="sng" smtClean="0">
                        <a:latin typeface="Cambria Math"/>
                      </a:rPr>
                      <m:t>=</m:t>
                    </m:r>
                    <m:r>
                      <a:rPr lang="de-DE" b="0" i="1" u="sng" smtClean="0">
                        <a:latin typeface="Cambria Math"/>
                      </a:rPr>
                      <m:t>𝐿</m:t>
                    </m:r>
                    <m:r>
                      <m:rPr>
                        <m:sty m:val="p"/>
                      </m:rPr>
                      <a:rPr lang="de-DE" b="0" i="0" u="sng" baseline="-25000" smtClean="0">
                        <a:latin typeface="Cambria Math"/>
                      </a:rPr>
                      <m:t>WA</m:t>
                    </m:r>
                    <m:r>
                      <a:rPr lang="de-DE" b="0" i="1" u="sng" smtClean="0">
                        <a:latin typeface="Cambria Math"/>
                      </a:rPr>
                      <m:t>+</m:t>
                    </m:r>
                    <m:r>
                      <a:rPr lang="de-DE" b="0" i="1" u="sng" smtClean="0">
                        <a:latin typeface="Cambria Math"/>
                      </a:rPr>
                      <m:t>𝐷</m:t>
                    </m:r>
                    <m:r>
                      <m:rPr>
                        <m:sty m:val="p"/>
                      </m:rPr>
                      <a:rPr lang="de-DE" b="0" i="0" u="sng" baseline="-25000" smtClean="0">
                        <a:latin typeface="Cambria Math"/>
                      </a:rPr>
                      <m:t>I</m:t>
                    </m:r>
                    <m:r>
                      <a:rPr lang="de-DE" b="0" i="1" u="sng" smtClean="0">
                        <a:latin typeface="Cambria Math"/>
                      </a:rPr>
                      <m:t>+</m:t>
                    </m:r>
                    <m:r>
                      <a:rPr lang="de-DE" b="0" i="1" u="sng" smtClean="0">
                        <a:latin typeface="Cambria Math"/>
                      </a:rPr>
                      <m:t>𝐷</m:t>
                    </m:r>
                    <m:r>
                      <m:rPr>
                        <m:sty m:val="p"/>
                      </m:rPr>
                      <a:rPr lang="el-GR" b="0" i="0" u="sng" baseline="-25000" smtClean="0">
                        <a:latin typeface="Cambria Math"/>
                      </a:rPr>
                      <m:t>Ω</m:t>
                    </m:r>
                    <m:r>
                      <a:rPr lang="de-DE" b="0" i="1" u="sng" smtClean="0">
                        <a:latin typeface="Cambria Math"/>
                      </a:rPr>
                      <m:t> −</m:t>
                    </m:r>
                    <m:sSub>
                      <m:sSubPr>
                        <m:ctrlPr>
                          <a:rPr lang="de-DE" i="1" u="sng">
                            <a:latin typeface="Cambria Math"/>
                          </a:rPr>
                        </m:ctrlPr>
                      </m:sSubPr>
                      <m:e>
                        <m:r>
                          <a:rPr lang="de-DE" i="1" u="sng">
                            <a:latin typeface="Cambria Math"/>
                          </a:rPr>
                          <m:t>𝐴</m:t>
                        </m:r>
                      </m:e>
                      <m:sub>
                        <m:r>
                          <m:rPr>
                            <m:sty m:val="p"/>
                          </m:rPr>
                          <a:rPr lang="de-DE" i="0" u="sng">
                            <a:latin typeface="Cambria Math"/>
                          </a:rPr>
                          <m:t>div</m:t>
                        </m:r>
                      </m:sub>
                    </m:sSub>
                    <m:r>
                      <a:rPr lang="de-DE" b="0" i="1" u="sng" smtClean="0">
                        <a:latin typeface="Cambria Math"/>
                      </a:rPr>
                      <m:t>−</m:t>
                    </m:r>
                    <m:r>
                      <a:rPr lang="de-DE" b="0" i="1" u="sng" smtClean="0">
                        <a:latin typeface="Cambria Math"/>
                      </a:rPr>
                      <m:t>𝐴</m:t>
                    </m:r>
                    <m:r>
                      <m:rPr>
                        <m:sty m:val="p"/>
                      </m:rPr>
                      <a:rPr lang="de-DE" b="0" i="0" u="sng" baseline="-25000" smtClean="0">
                        <a:latin typeface="Cambria Math"/>
                      </a:rPr>
                      <m:t>bar</m:t>
                    </m:r>
                  </m:oMath>
                </a14:m>
                <a:r>
                  <a:rPr lang="de-DE" u="sng" baseline="-25000" dirty="0" smtClean="0"/>
                  <a:t>.</a:t>
                </a:r>
              </a:p>
              <a:p>
                <a:r>
                  <a:rPr lang="de-DE" baseline="0" dirty="0" smtClean="0"/>
                  <a:t>Das oben beschriebene Verfahren folgt grob dem vereinfachten Verfahren </a:t>
                </a:r>
                <a:r>
                  <a:rPr lang="de-DE" u="sng" baseline="0" dirty="0" smtClean="0"/>
                  <a:t>aus dem Anhang der DIN EN ISO </a:t>
                </a:r>
                <a:r>
                  <a:rPr lang="de-DE" u="sng" baseline="0" dirty="0" smtClean="0"/>
                  <a:t>9613, </a:t>
                </a:r>
                <a:r>
                  <a:rPr lang="de-DE" u="sng" baseline="0" dirty="0" smtClean="0"/>
                  <a:t>Teil 2</a:t>
                </a:r>
                <a:r>
                  <a:rPr lang="de-DE" baseline="0" dirty="0" smtClean="0"/>
                  <a:t>.</a:t>
                </a:r>
              </a:p>
              <a:p>
                <a:r>
                  <a:rPr lang="de-DE" baseline="0" dirty="0" smtClean="0"/>
                  <a:t>Im Rahmen der Beurteilung gemäß 32. BImSchV durch den Sachverständigen ist keine solche Schallausbreitungsberechnung vorgesehen, sondern ein schematisiertes Verfahren, </a:t>
                </a:r>
                <a:r>
                  <a:rPr lang="de-DE" u="sng" baseline="0" dirty="0" smtClean="0"/>
                  <a:t>in dem Immissions- und Beurteilungspegel nicht vorkommen</a:t>
                </a:r>
                <a:r>
                  <a:rPr lang="de-DE" baseline="0" dirty="0" smtClean="0"/>
                  <a:t>.</a:t>
                </a:r>
              </a:p>
              <a:p>
                <a:r>
                  <a:rPr lang="de-DE" sz="1200" u="none" kern="1200" baseline="0" dirty="0" smtClean="0">
                    <a:solidFill>
                      <a:schemeClr val="tx1"/>
                    </a:solidFill>
                    <a:effectLst/>
                    <a:latin typeface="+mn-lt"/>
                    <a:ea typeface="+mn-ea"/>
                    <a:cs typeface="+mn-cs"/>
                  </a:rPr>
                  <a:t>Welche weiteren Einflüsse auf die Schallausbreitung gibt es?</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Choice>
        <mc:Fallback xmlns="">
          <p:sp>
            <p:nvSpPr>
              <p:cNvPr id="3" name="Notizenplatzhalter 2"/>
              <p:cNvSpPr>
                <a:spLocks noGrp="1"/>
              </p:cNvSpPr>
              <p:nvPr>
                <p:ph type="body" idx="1"/>
              </p:nvPr>
            </p:nvSpPr>
            <p:spPr/>
            <p:txBody>
              <a:bodyPr/>
              <a:lstStyle/>
              <a:p>
                <a:r>
                  <a:rPr lang="de-DE" dirty="0" smtClean="0"/>
                  <a:t>Zur Berechnung des Immissionspegels am Immissionsort werden alle genannten Quell- und Ausbreitungsdaten miteinander verrechnet</a:t>
                </a:r>
                <a:r>
                  <a:rPr lang="de-DE" u="sng" dirty="0" smtClean="0"/>
                  <a:t>:</a:t>
                </a:r>
                <a:r>
                  <a:rPr lang="de-DE" i="1" u="sng" baseline="0" dirty="0" smtClean="0">
                    <a:latin typeface="Cambria Math"/>
                  </a:rPr>
                  <a:t> </a:t>
                </a:r>
                <a:r>
                  <a:rPr lang="de-DE" b="0" i="0" u="sng" smtClean="0">
                    <a:latin typeface="Cambria Math"/>
                  </a:rPr>
                  <a:t>𝐿</a:t>
                </a:r>
                <a:r>
                  <a:rPr lang="de-DE" b="0" i="0" u="sng" baseline="-25000" smtClean="0">
                    <a:latin typeface="Cambria Math"/>
                  </a:rPr>
                  <a:t>p</a:t>
                </a:r>
                <a:r>
                  <a:rPr lang="de-DE" b="0" i="0" u="sng" smtClean="0">
                    <a:latin typeface="Cambria Math"/>
                  </a:rPr>
                  <a:t>=𝐿</a:t>
                </a:r>
                <a:r>
                  <a:rPr lang="de-DE" b="0" i="0" u="sng" baseline="-25000" smtClean="0">
                    <a:latin typeface="Cambria Math"/>
                  </a:rPr>
                  <a:t>WA</a:t>
                </a:r>
                <a:r>
                  <a:rPr lang="de-DE" b="0" i="0" u="sng" smtClean="0">
                    <a:latin typeface="Cambria Math"/>
                  </a:rPr>
                  <a:t>+𝐷</a:t>
                </a:r>
                <a:r>
                  <a:rPr lang="de-DE" b="0" i="0" u="sng" baseline="-25000" smtClean="0">
                    <a:latin typeface="Cambria Math"/>
                  </a:rPr>
                  <a:t>I</a:t>
                </a:r>
                <a:r>
                  <a:rPr lang="de-DE" b="0" i="0" u="sng" smtClean="0">
                    <a:latin typeface="Cambria Math"/>
                  </a:rPr>
                  <a:t>+𝐷</a:t>
                </a:r>
                <a:r>
                  <a:rPr lang="el-GR" b="0" i="0" u="sng" baseline="-25000" smtClean="0">
                    <a:latin typeface="Cambria Math"/>
                  </a:rPr>
                  <a:t>Ω</a:t>
                </a:r>
                <a:r>
                  <a:rPr lang="de-DE" b="0" i="0" u="sng" smtClean="0">
                    <a:latin typeface="Cambria Math"/>
                  </a:rPr>
                  <a:t> −</a:t>
                </a:r>
                <a:r>
                  <a:rPr lang="de-DE" i="0" u="sng">
                    <a:latin typeface="Cambria Math"/>
                  </a:rPr>
                  <a:t>𝐴_div</a:t>
                </a:r>
                <a:r>
                  <a:rPr lang="de-DE" b="0" i="0" u="sng" smtClean="0">
                    <a:latin typeface="Cambria Math"/>
                  </a:rPr>
                  <a:t>−𝐴</a:t>
                </a:r>
                <a:r>
                  <a:rPr lang="de-DE" b="0" i="0" u="sng" baseline="-25000" smtClean="0">
                    <a:latin typeface="Cambria Math"/>
                  </a:rPr>
                  <a:t>bar</a:t>
                </a:r>
                <a:endParaRPr lang="de-DE" u="sng" baseline="-25000" dirty="0" smtClean="0"/>
              </a:p>
              <a:p>
                <a:r>
                  <a:rPr lang="de-DE" dirty="0" smtClean="0"/>
                  <a:t>Für </a:t>
                </a:r>
                <a:r>
                  <a:rPr lang="de-DE" dirty="0" smtClean="0"/>
                  <a:t>größere Entfernungen ab 100m können </a:t>
                </a:r>
                <a:r>
                  <a:rPr lang="de-DE" dirty="0" smtClean="0"/>
                  <a:t>außerdem die meteorologischen Bedingungen</a:t>
                </a:r>
                <a:r>
                  <a:rPr lang="de-DE" baseline="0" dirty="0" smtClean="0"/>
                  <a:t> </a:t>
                </a:r>
                <a:r>
                  <a:rPr lang="de-DE" u="sng" dirty="0" smtClean="0"/>
                  <a:t>eine </a:t>
                </a:r>
                <a:r>
                  <a:rPr lang="de-DE" u="sng" dirty="0" smtClean="0"/>
                  <a:t>wesentliche Rolle spielen</a:t>
                </a:r>
                <a:r>
                  <a:rPr lang="de-DE" dirty="0" smtClean="0"/>
                  <a:t>. Insbesondere der Wind kann</a:t>
                </a:r>
                <a:r>
                  <a:rPr lang="de-DE" baseline="0" dirty="0" smtClean="0"/>
                  <a:t> hier für völlig unterschiedliche Ausbreitungssituationen sorgen.</a:t>
                </a:r>
                <a:endParaRPr lang="de-DE" dirty="0" smtClean="0"/>
              </a:p>
              <a:p>
                <a:r>
                  <a:rPr lang="de-DE" dirty="0" smtClean="0"/>
                  <a:t>Ein </a:t>
                </a:r>
                <a:r>
                  <a:rPr lang="de-DE" dirty="0" smtClean="0"/>
                  <a:t>weiterer wichtiger Effekt bei größeren Entfernungen ist die Dämpfung des Schalls aufgrund der inneren Reibung in Luft, die </a:t>
                </a:r>
                <a:r>
                  <a:rPr lang="de-DE" u="none" dirty="0" smtClean="0"/>
                  <a:t>wiederum stark frequenzabhängig </a:t>
                </a:r>
                <a:r>
                  <a:rPr lang="de-DE" u="none" dirty="0" smtClean="0"/>
                  <a:t>ist. Diese </a:t>
                </a:r>
                <a:r>
                  <a:rPr lang="de-DE" dirty="0" smtClean="0"/>
                  <a:t>Luftdämpfung schwächt </a:t>
                </a:r>
                <a:r>
                  <a:rPr lang="de-DE" u="sng" dirty="0" smtClean="0"/>
                  <a:t>besonders </a:t>
                </a:r>
                <a:r>
                  <a:rPr lang="de-DE" u="sng" dirty="0" smtClean="0"/>
                  <a:t>hochfrequente </a:t>
                </a:r>
                <a:r>
                  <a:rPr lang="de-DE" u="sng" dirty="0" smtClean="0"/>
                  <a:t>Geräuschanteile</a:t>
                </a:r>
                <a:r>
                  <a:rPr lang="de-DE" dirty="0" smtClean="0"/>
                  <a:t>,</a:t>
                </a:r>
                <a:r>
                  <a:rPr lang="de-DE" baseline="0" dirty="0" smtClean="0"/>
                  <a:t> so dass von entfernten Schallquellen oft nur noch das </a:t>
                </a:r>
                <a:r>
                  <a:rPr lang="de-DE" baseline="0" dirty="0" err="1" smtClean="0"/>
                  <a:t>tieffrequente</a:t>
                </a:r>
                <a:r>
                  <a:rPr lang="de-DE" baseline="0" dirty="0" smtClean="0"/>
                  <a:t> Geräuschspektrum übrig bleibt.</a:t>
                </a:r>
              </a:p>
              <a:p>
                <a:r>
                  <a:rPr lang="de-DE" sz="1200" u="none" kern="1200" baseline="0" dirty="0" smtClean="0">
                    <a:solidFill>
                      <a:schemeClr val="tx1"/>
                    </a:solidFill>
                    <a:effectLst/>
                    <a:latin typeface="+mn-lt"/>
                    <a:ea typeface="+mn-ea"/>
                    <a:cs typeface="+mn-cs"/>
                  </a:rPr>
                  <a:t>Da insbesondere </a:t>
                </a:r>
                <a:r>
                  <a:rPr lang="de-DE" sz="1200" u="none" kern="1200" baseline="0" dirty="0" err="1" smtClean="0">
                    <a:solidFill>
                      <a:schemeClr val="tx1"/>
                    </a:solidFill>
                    <a:effectLst/>
                    <a:latin typeface="+mn-lt"/>
                    <a:ea typeface="+mn-ea"/>
                    <a:cs typeface="+mn-cs"/>
                  </a:rPr>
                  <a:t>tieffrequenter</a:t>
                </a:r>
                <a:r>
                  <a:rPr lang="de-DE" sz="1200" u="none" kern="1200" baseline="0" dirty="0" smtClean="0">
                    <a:solidFill>
                      <a:schemeClr val="tx1"/>
                    </a:solidFill>
                    <a:effectLst/>
                    <a:latin typeface="+mn-lt"/>
                    <a:ea typeface="+mn-ea"/>
                    <a:cs typeface="+mn-cs"/>
                  </a:rPr>
                  <a:t> Schall nur schlecht an seiner Ausbreitung gehindert werden kann, muss hier an der Schallquelle angesetzt werden. In diesem Zusammenhang ist es wichtig, auch auf den Körperschall einzugehen:</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Fallback>
      </mc:AlternateContent>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DE" dirty="0" smtClean="0"/>
                  <a:t>Für größere Entfernungen ab 100 m können außerdem die meteorologischen Bedingungen</a:t>
                </a:r>
                <a:r>
                  <a:rPr lang="de-DE" baseline="0" dirty="0" smtClean="0"/>
                  <a:t> </a:t>
                </a:r>
                <a:r>
                  <a:rPr lang="de-DE" u="none" dirty="0" smtClean="0"/>
                  <a:t>eine wesentliche Rolle spielen</a:t>
                </a:r>
                <a:r>
                  <a:rPr lang="de-DE" dirty="0" smtClean="0"/>
                  <a:t>. Insbesondere der Wind oder bestimmte Luftschichtungen (Inversionswetterlage) können</a:t>
                </a:r>
                <a:r>
                  <a:rPr lang="de-DE" baseline="0" dirty="0" smtClean="0"/>
                  <a:t> </a:t>
                </a:r>
                <a:r>
                  <a:rPr lang="de-DE" u="sng" baseline="0" dirty="0" smtClean="0"/>
                  <a:t>hier für völlig unterschiedliche Ausbreitungssituationen sorgen</a:t>
                </a:r>
                <a:r>
                  <a:rPr lang="de-DE" baseline="0" dirty="0" smtClean="0"/>
                  <a:t>.</a:t>
                </a:r>
                <a:endParaRPr lang="de-DE" dirty="0" smtClean="0"/>
              </a:p>
              <a:p>
                <a:r>
                  <a:rPr lang="de-DE" dirty="0" smtClean="0"/>
                  <a:t>Die </a:t>
                </a:r>
                <a:r>
                  <a:rPr lang="de-DE" dirty="0" smtClean="0"/>
                  <a:t>Luftabsorption ist </a:t>
                </a:r>
                <a:r>
                  <a:rPr lang="de-DE" u="none" dirty="0" smtClean="0"/>
                  <a:t>stark frequenzabhängig ist und </a:t>
                </a:r>
                <a:r>
                  <a:rPr lang="de-DE" dirty="0" smtClean="0"/>
                  <a:t>schwächt </a:t>
                </a:r>
                <a:r>
                  <a:rPr lang="de-DE" u="sng" dirty="0" smtClean="0"/>
                  <a:t>besonders hochfrequente Geräuschanteile</a:t>
                </a:r>
                <a:r>
                  <a:rPr lang="de-DE" dirty="0" smtClean="0"/>
                  <a:t>,</a:t>
                </a:r>
                <a:r>
                  <a:rPr lang="de-DE" baseline="0" dirty="0" smtClean="0"/>
                  <a:t> so dass von entfernten Schallquellen oft nur noch das </a:t>
                </a:r>
                <a:r>
                  <a:rPr lang="de-DE" u="sng" baseline="0" dirty="0" smtClean="0"/>
                  <a:t>tieffrequente Geräuschspektrum übrig bleibt</a:t>
                </a:r>
                <a:r>
                  <a:rPr lang="de-DE" baseline="0" dirty="0" smtClean="0"/>
                  <a:t>.</a:t>
                </a:r>
              </a:p>
              <a:p>
                <a:r>
                  <a:rPr lang="de-DE" sz="1200" u="none" kern="1200" baseline="0" dirty="0" smtClean="0">
                    <a:solidFill>
                      <a:schemeClr val="tx1"/>
                    </a:solidFill>
                    <a:effectLst/>
                    <a:latin typeface="+mn-lt"/>
                    <a:ea typeface="+mn-ea"/>
                    <a:cs typeface="+mn-cs"/>
                  </a:rPr>
                  <a:t>Da insbesondere </a:t>
                </a:r>
                <a:r>
                  <a:rPr lang="de-DE" sz="1200" u="none" kern="1200" baseline="0" dirty="0" err="1" smtClean="0">
                    <a:solidFill>
                      <a:schemeClr val="tx1"/>
                    </a:solidFill>
                    <a:effectLst/>
                    <a:latin typeface="+mn-lt"/>
                    <a:ea typeface="+mn-ea"/>
                    <a:cs typeface="+mn-cs"/>
                  </a:rPr>
                  <a:t>tieffrequenter</a:t>
                </a:r>
                <a:r>
                  <a:rPr lang="de-DE" sz="1200" u="none" kern="1200" baseline="0" dirty="0" smtClean="0">
                    <a:solidFill>
                      <a:schemeClr val="tx1"/>
                    </a:solidFill>
                    <a:effectLst/>
                    <a:latin typeface="+mn-lt"/>
                    <a:ea typeface="+mn-ea"/>
                    <a:cs typeface="+mn-cs"/>
                  </a:rPr>
                  <a:t> Schall nur schlecht an seiner Ausbreitung gehindert werden kann, muss hier an der Schallquelle angesetzt werden. In diesem Zusammenhang ist es wichtig, auch auf den Körperschall einzugehen:</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Choice>
        <mc:Fallback xmlns="">
          <p:sp>
            <p:nvSpPr>
              <p:cNvPr id="3" name="Notizenplatzhalter 2"/>
              <p:cNvSpPr>
                <a:spLocks noGrp="1"/>
              </p:cNvSpPr>
              <p:nvPr>
                <p:ph type="body" idx="1"/>
              </p:nvPr>
            </p:nvSpPr>
            <p:spPr/>
            <p:txBody>
              <a:bodyPr/>
              <a:lstStyle/>
              <a:p>
                <a:r>
                  <a:rPr lang="de-DE" dirty="0" smtClean="0"/>
                  <a:t>Zur Berechnung des Immissionspegels am Immissionsort werden alle genannten Quell- und Ausbreitungsdaten miteinander verrechnet</a:t>
                </a:r>
                <a:r>
                  <a:rPr lang="de-DE" u="sng" dirty="0" smtClean="0"/>
                  <a:t>:</a:t>
                </a:r>
                <a:r>
                  <a:rPr lang="de-DE" i="1" u="sng" baseline="0" dirty="0" smtClean="0">
                    <a:latin typeface="Cambria Math"/>
                  </a:rPr>
                  <a:t> </a:t>
                </a:r>
                <a:r>
                  <a:rPr lang="de-DE" b="0" i="0" u="sng" smtClean="0">
                    <a:latin typeface="Cambria Math"/>
                  </a:rPr>
                  <a:t>𝐿</a:t>
                </a:r>
                <a:r>
                  <a:rPr lang="de-DE" b="0" i="0" u="sng" baseline="-25000" smtClean="0">
                    <a:latin typeface="Cambria Math"/>
                  </a:rPr>
                  <a:t>p</a:t>
                </a:r>
                <a:r>
                  <a:rPr lang="de-DE" b="0" i="0" u="sng" smtClean="0">
                    <a:latin typeface="Cambria Math"/>
                  </a:rPr>
                  <a:t>=𝐿</a:t>
                </a:r>
                <a:r>
                  <a:rPr lang="de-DE" b="0" i="0" u="sng" baseline="-25000" smtClean="0">
                    <a:latin typeface="Cambria Math"/>
                  </a:rPr>
                  <a:t>WA</a:t>
                </a:r>
                <a:r>
                  <a:rPr lang="de-DE" b="0" i="0" u="sng" smtClean="0">
                    <a:latin typeface="Cambria Math"/>
                  </a:rPr>
                  <a:t>+𝐷</a:t>
                </a:r>
                <a:r>
                  <a:rPr lang="de-DE" b="0" i="0" u="sng" baseline="-25000" smtClean="0">
                    <a:latin typeface="Cambria Math"/>
                  </a:rPr>
                  <a:t>I</a:t>
                </a:r>
                <a:r>
                  <a:rPr lang="de-DE" b="0" i="0" u="sng" smtClean="0">
                    <a:latin typeface="Cambria Math"/>
                  </a:rPr>
                  <a:t>+𝐷</a:t>
                </a:r>
                <a:r>
                  <a:rPr lang="el-GR" b="0" i="0" u="sng" baseline="-25000" smtClean="0">
                    <a:latin typeface="Cambria Math"/>
                  </a:rPr>
                  <a:t>Ω</a:t>
                </a:r>
                <a:r>
                  <a:rPr lang="de-DE" b="0" i="0" u="sng" smtClean="0">
                    <a:latin typeface="Cambria Math"/>
                  </a:rPr>
                  <a:t> −</a:t>
                </a:r>
                <a:r>
                  <a:rPr lang="de-DE" i="0" u="sng">
                    <a:latin typeface="Cambria Math"/>
                  </a:rPr>
                  <a:t>𝐴_div</a:t>
                </a:r>
                <a:r>
                  <a:rPr lang="de-DE" b="0" i="0" u="sng" smtClean="0">
                    <a:latin typeface="Cambria Math"/>
                  </a:rPr>
                  <a:t>−𝐴</a:t>
                </a:r>
                <a:r>
                  <a:rPr lang="de-DE" b="0" i="0" u="sng" baseline="-25000" smtClean="0">
                    <a:latin typeface="Cambria Math"/>
                  </a:rPr>
                  <a:t>bar</a:t>
                </a:r>
                <a:endParaRPr lang="de-DE" u="sng" baseline="-25000" dirty="0" smtClean="0"/>
              </a:p>
              <a:p>
                <a:r>
                  <a:rPr lang="de-DE" dirty="0" smtClean="0"/>
                  <a:t>Für </a:t>
                </a:r>
                <a:r>
                  <a:rPr lang="de-DE" dirty="0" smtClean="0"/>
                  <a:t>größere Entfernungen ab 100m können </a:t>
                </a:r>
                <a:r>
                  <a:rPr lang="de-DE" dirty="0" smtClean="0"/>
                  <a:t>außerdem die meteorologischen Bedingungen</a:t>
                </a:r>
                <a:r>
                  <a:rPr lang="de-DE" baseline="0" dirty="0" smtClean="0"/>
                  <a:t> </a:t>
                </a:r>
                <a:r>
                  <a:rPr lang="de-DE" u="sng" dirty="0" smtClean="0"/>
                  <a:t>eine </a:t>
                </a:r>
                <a:r>
                  <a:rPr lang="de-DE" u="sng" dirty="0" smtClean="0"/>
                  <a:t>wesentliche Rolle spielen</a:t>
                </a:r>
                <a:r>
                  <a:rPr lang="de-DE" dirty="0" smtClean="0"/>
                  <a:t>. Insbesondere der Wind kann</a:t>
                </a:r>
                <a:r>
                  <a:rPr lang="de-DE" baseline="0" dirty="0" smtClean="0"/>
                  <a:t> hier für völlig unterschiedliche Ausbreitungssituationen sorgen.</a:t>
                </a:r>
                <a:endParaRPr lang="de-DE" dirty="0" smtClean="0"/>
              </a:p>
              <a:p>
                <a:r>
                  <a:rPr lang="de-DE" dirty="0" smtClean="0"/>
                  <a:t>Ein </a:t>
                </a:r>
                <a:r>
                  <a:rPr lang="de-DE" dirty="0" smtClean="0"/>
                  <a:t>weiterer wichtiger Effekt bei größeren Entfernungen ist die Dämpfung des Schalls aufgrund der inneren Reibung in Luft, die </a:t>
                </a:r>
                <a:r>
                  <a:rPr lang="de-DE" u="none" dirty="0" smtClean="0"/>
                  <a:t>wiederum stark frequenzabhängig </a:t>
                </a:r>
                <a:r>
                  <a:rPr lang="de-DE" u="none" dirty="0" smtClean="0"/>
                  <a:t>ist. Diese </a:t>
                </a:r>
                <a:r>
                  <a:rPr lang="de-DE" dirty="0" smtClean="0"/>
                  <a:t>Luftdämpfung schwächt </a:t>
                </a:r>
                <a:r>
                  <a:rPr lang="de-DE" u="sng" dirty="0" smtClean="0"/>
                  <a:t>besonders </a:t>
                </a:r>
                <a:r>
                  <a:rPr lang="de-DE" u="sng" dirty="0" smtClean="0"/>
                  <a:t>hochfrequente </a:t>
                </a:r>
                <a:r>
                  <a:rPr lang="de-DE" u="sng" dirty="0" smtClean="0"/>
                  <a:t>Geräuschanteile</a:t>
                </a:r>
                <a:r>
                  <a:rPr lang="de-DE" dirty="0" smtClean="0"/>
                  <a:t>,</a:t>
                </a:r>
                <a:r>
                  <a:rPr lang="de-DE" baseline="0" dirty="0" smtClean="0"/>
                  <a:t> so dass von entfernten Schallquellen oft nur noch das </a:t>
                </a:r>
                <a:r>
                  <a:rPr lang="de-DE" baseline="0" dirty="0" err="1" smtClean="0"/>
                  <a:t>tieffrequente</a:t>
                </a:r>
                <a:r>
                  <a:rPr lang="de-DE" baseline="0" dirty="0" smtClean="0"/>
                  <a:t> Geräuschspektrum übrig bleibt.</a:t>
                </a:r>
              </a:p>
              <a:p>
                <a:r>
                  <a:rPr lang="de-DE" sz="1200" u="none" kern="1200" baseline="0" dirty="0" smtClean="0">
                    <a:solidFill>
                      <a:schemeClr val="tx1"/>
                    </a:solidFill>
                    <a:effectLst/>
                    <a:latin typeface="+mn-lt"/>
                    <a:ea typeface="+mn-ea"/>
                    <a:cs typeface="+mn-cs"/>
                  </a:rPr>
                  <a:t>Da insbesondere </a:t>
                </a:r>
                <a:r>
                  <a:rPr lang="de-DE" sz="1200" u="none" kern="1200" baseline="0" dirty="0" err="1" smtClean="0">
                    <a:solidFill>
                      <a:schemeClr val="tx1"/>
                    </a:solidFill>
                    <a:effectLst/>
                    <a:latin typeface="+mn-lt"/>
                    <a:ea typeface="+mn-ea"/>
                    <a:cs typeface="+mn-cs"/>
                  </a:rPr>
                  <a:t>tieffrequenter</a:t>
                </a:r>
                <a:r>
                  <a:rPr lang="de-DE" sz="1200" u="none" kern="1200" baseline="0" dirty="0" smtClean="0">
                    <a:solidFill>
                      <a:schemeClr val="tx1"/>
                    </a:solidFill>
                    <a:effectLst/>
                    <a:latin typeface="+mn-lt"/>
                    <a:ea typeface="+mn-ea"/>
                    <a:cs typeface="+mn-cs"/>
                  </a:rPr>
                  <a:t> Schall nur schlecht an seiner Ausbreitung gehindert werden kann, muss hier an der Schallquelle angesetzt werden. In diesem Zusammenhang ist es wichtig, auch auf den Körperschall einzugehen:</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mc:Fallback>
      </mc:AlternateContent>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29</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Wir wiederholen also zunächst, was Schall überhaupt ist. Schall ist eine sich in einem Medium ausbreitende </a:t>
            </a:r>
            <a:r>
              <a:rPr lang="de-DE" b="0" u="sng" baseline="0" dirty="0" smtClean="0"/>
              <a:t>Welle von Druckschwankungen</a:t>
            </a:r>
            <a:r>
              <a:rPr lang="de-DE" b="0" u="none" baseline="0" dirty="0" smtClean="0"/>
              <a:t>. Damit ist gemeint, dass z. B. die schwingende Membran eines Lautsprechers der angrenzenden Luft Druckschwankungen aufzwingt, welche sich dann als Luftschall ausbreiten. Die</a:t>
            </a:r>
            <a:r>
              <a:rPr lang="de-DE" dirty="0" smtClean="0"/>
              <a:t> Ausbreitungsgeschwindigkeit ist die </a:t>
            </a:r>
            <a:r>
              <a:rPr lang="de-DE" b="0" dirty="0" smtClean="0"/>
              <a:t>Schallgeschwindigkeit </a:t>
            </a:r>
            <a:r>
              <a:rPr lang="de-DE" b="0" i="1" dirty="0" smtClean="0"/>
              <a:t>c</a:t>
            </a:r>
            <a:r>
              <a:rPr lang="de-DE" b="0" dirty="0" smtClean="0"/>
              <a:t> in m/s </a:t>
            </a:r>
            <a:r>
              <a:rPr lang="de-DE" dirty="0" smtClean="0"/>
              <a:t>(in Luft bei 20 °C: </a:t>
            </a:r>
            <a:r>
              <a:rPr lang="de-DE" dirty="0" smtClean="0"/>
              <a:t>≈ 340 </a:t>
            </a:r>
            <a:r>
              <a:rPr lang="de-DE" dirty="0" smtClean="0"/>
              <a:t>m/s).</a:t>
            </a:r>
          </a:p>
          <a:p>
            <a:r>
              <a:rPr lang="de-DE" b="0" u="none" baseline="0" dirty="0" smtClean="0"/>
              <a:t>Um eine Welle von Druckschwankungen eindeutig zu beschreiben, benötigt man verschiedene physikalische Größen: Die Stärke der Druckschwankungen geben wir </a:t>
            </a:r>
            <a:r>
              <a:rPr lang="de-DE" b="0" u="sng" baseline="0" dirty="0" smtClean="0"/>
              <a:t>mit dem Schalldruckpegel </a:t>
            </a:r>
            <a:r>
              <a:rPr lang="de-DE" b="0" i="1" u="sng" baseline="0" dirty="0" err="1" smtClean="0"/>
              <a:t>L</a:t>
            </a:r>
            <a:r>
              <a:rPr lang="de-DE" b="0" u="sng" baseline="-25000" dirty="0" err="1" smtClean="0"/>
              <a:t>p</a:t>
            </a:r>
            <a:r>
              <a:rPr lang="de-DE" b="0" u="sng" baseline="0" dirty="0" smtClean="0"/>
              <a:t> an</a:t>
            </a:r>
            <a:r>
              <a:rPr lang="de-DE" b="0" u="none" baseline="0" dirty="0" smtClean="0"/>
              <a:t>. Man misst ihn in Dezibel (dB).</a:t>
            </a:r>
          </a:p>
          <a:p>
            <a:r>
              <a:rPr lang="de-DE" b="0" u="none" baseline="0" dirty="0" smtClean="0"/>
              <a:t>Stellt man sich an einen bestimmten Ort und zählt die Druckschwankungen pro Sekunde, dann misst man </a:t>
            </a:r>
            <a:r>
              <a:rPr lang="de-DE" b="0" u="sng" baseline="0" dirty="0" smtClean="0"/>
              <a:t>die Frequenz der Welle in Hz</a:t>
            </a:r>
            <a:r>
              <a:rPr lang="de-DE" b="0" u="none" baseline="0" dirty="0" smtClean="0"/>
              <a:t>.</a:t>
            </a:r>
          </a:p>
          <a:p>
            <a:r>
              <a:rPr lang="de-DE" b="0" u="none" baseline="0" dirty="0" smtClean="0"/>
              <a:t>Misst man zu einem bestimmten Zeitpunkt die Strecke von einem Druckmaximum in der Luft zum nächsten, so erhält man die Wellenlänge. Die Wellenlänge ist eine </a:t>
            </a:r>
            <a:r>
              <a:rPr lang="de-DE" b="0" u="sng" baseline="0" dirty="0" smtClean="0"/>
              <a:t>Länge und wird daher in Metern gemessen.</a:t>
            </a:r>
          </a:p>
          <a:p>
            <a:r>
              <a:rPr lang="de-DE" b="0" u="none" baseline="0" dirty="0" smtClean="0"/>
              <a:t>Welche besonderen Eigenschaften haben Wellen?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direkte Übertragung von Vibrationen innerhalb fester Strukturen nennt man </a:t>
            </a:r>
            <a:r>
              <a:rPr lang="de-DE" u="sng" dirty="0" smtClean="0"/>
              <a:t>Körperschallübertragung</a:t>
            </a:r>
            <a:r>
              <a:rPr lang="de-DE" dirty="0" smtClean="0"/>
              <a:t>.</a:t>
            </a:r>
          </a:p>
          <a:p>
            <a:r>
              <a:rPr lang="de-DE" dirty="0" smtClean="0"/>
              <a:t>Körperschallübertragung funktioniert im Allgemeinen umso besser, je starrer Strukturen </a:t>
            </a:r>
            <a:r>
              <a:rPr lang="de-DE" u="sng" dirty="0" smtClean="0"/>
              <a:t>miteinander verbunden sind</a:t>
            </a:r>
            <a:r>
              <a:rPr lang="de-DE" dirty="0" smtClean="0"/>
              <a:t>.</a:t>
            </a:r>
          </a:p>
          <a:p>
            <a:r>
              <a:rPr lang="de-DE" dirty="0" smtClean="0"/>
              <a:t>Körperschallübertragung auf großflächige Außenbauteile von Maschinen ist oft eine Hauptursache für verstärkte </a:t>
            </a:r>
            <a:r>
              <a:rPr lang="de-DE" u="sng" dirty="0" smtClean="0"/>
              <a:t>Abstrahlung von Schallemissionen</a:t>
            </a:r>
            <a:r>
              <a:rPr lang="de-DE" dirty="0" smtClean="0"/>
              <a:t>.</a:t>
            </a:r>
          </a:p>
          <a:p>
            <a:r>
              <a:rPr lang="de-DE" dirty="0" smtClean="0"/>
              <a:t>Die Unterbindung von Körperschallübertragung ist daher oft eine der </a:t>
            </a:r>
            <a:r>
              <a:rPr lang="de-DE" u="sng" dirty="0" smtClean="0"/>
              <a:t>wichtigsten Maßnahmen zur Lärmminderung</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u="none" kern="1200" dirty="0" smtClean="0">
                <a:solidFill>
                  <a:schemeClr val="tx1"/>
                </a:solidFill>
                <a:effectLst/>
                <a:latin typeface="+mn-lt"/>
                <a:ea typeface="+mn-ea"/>
                <a:cs typeface="+mn-cs"/>
              </a:rPr>
              <a:t>Welche weiteren Maßnahmen trifft man zur Lärmminderung an Schallquellen?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Um die Emissionen einer Schallquelle zu verringern, wird die Schallquelle oft </a:t>
            </a:r>
            <a:r>
              <a:rPr lang="de-DE" u="sng" dirty="0" smtClean="0"/>
              <a:t>unter eine Schallschutzhaube gestellt</a:t>
            </a:r>
            <a:r>
              <a:rPr lang="de-DE" dirty="0" smtClean="0"/>
              <a:t>.</a:t>
            </a:r>
          </a:p>
          <a:p>
            <a:r>
              <a:rPr lang="de-DE" dirty="0" smtClean="0"/>
              <a:t>Die Funktionsweise einer solchen Haube (auch Einhausung oder Kapsel) </a:t>
            </a:r>
            <a:r>
              <a:rPr lang="de-DE" u="sng" dirty="0" smtClean="0"/>
              <a:t>nennt man Dämmung</a:t>
            </a:r>
            <a:r>
              <a:rPr lang="de-DE" dirty="0" smtClean="0"/>
              <a:t>.</a:t>
            </a:r>
          </a:p>
          <a:p>
            <a:r>
              <a:rPr lang="de-DE" dirty="0" smtClean="0"/>
              <a:t>Um mit einer Schallschutzhaube eine hohe Wirkung zu erzielen, sind folgende Punkte zu beachten:</a:t>
            </a:r>
          </a:p>
          <a:p>
            <a:r>
              <a:rPr lang="de-DE" dirty="0" smtClean="0"/>
              <a:t>Die Haube muss </a:t>
            </a:r>
            <a:r>
              <a:rPr lang="de-DE" u="sng" dirty="0" smtClean="0"/>
              <a:t>möglichst dicht sein</a:t>
            </a:r>
            <a:r>
              <a:rPr lang="de-DE" dirty="0" smtClean="0"/>
              <a:t>. Bereits bei kleinen Undichtigkeiten kann sonst die Wirkung gerade im hochfrequenten Bereich  stark eingeschränkt sein.</a:t>
            </a:r>
          </a:p>
          <a:p>
            <a:r>
              <a:rPr lang="de-DE" dirty="0" smtClean="0"/>
              <a:t>Die Innenseite sollte </a:t>
            </a:r>
            <a:r>
              <a:rPr lang="de-DE" u="sng" dirty="0" smtClean="0"/>
              <a:t>schallabsorbierend ausgekleidet sein</a:t>
            </a:r>
            <a:r>
              <a:rPr lang="de-DE" dirty="0" smtClean="0"/>
              <a:t>,</a:t>
            </a:r>
            <a:r>
              <a:rPr lang="de-DE" baseline="0" dirty="0" smtClean="0"/>
              <a:t> damit sich im Inneren der Schallschutzhaube ein möglichst niedriger Raumpegel einstellt.</a:t>
            </a:r>
          </a:p>
          <a:p>
            <a:r>
              <a:rPr lang="de-DE" dirty="0" smtClean="0"/>
              <a:t>Ein Teil des Aufbaus der Einhausung </a:t>
            </a:r>
            <a:r>
              <a:rPr lang="de-DE" u="sng" dirty="0" smtClean="0"/>
              <a:t>sollte massiv</a:t>
            </a:r>
            <a:r>
              <a:rPr lang="de-DE" u="sng" baseline="0" dirty="0" smtClean="0"/>
              <a:t> sein</a:t>
            </a:r>
            <a:r>
              <a:rPr lang="de-DE" dirty="0" smtClean="0"/>
              <a:t>,</a:t>
            </a:r>
            <a:r>
              <a:rPr lang="de-DE" baseline="0" dirty="0" smtClean="0"/>
              <a:t> das heißt aus Metall oder Ziegel/Beton, da die dämmende Wirkung im Allgemeinen mit der Masse des verwendeten Materials steigt.</a:t>
            </a:r>
          </a:p>
          <a:p>
            <a:r>
              <a:rPr lang="de-DE" baseline="0" dirty="0" smtClean="0"/>
              <a:t>Die Ü</a:t>
            </a:r>
            <a:r>
              <a:rPr lang="de-DE" dirty="0" smtClean="0"/>
              <a:t>bertragung von Körperschall auf die Haube </a:t>
            </a:r>
            <a:r>
              <a:rPr lang="de-DE" u="sng" dirty="0" smtClean="0"/>
              <a:t>ist zu unterbinden</a:t>
            </a:r>
            <a:r>
              <a:rPr lang="de-DE" dirty="0" smtClean="0"/>
              <a:t>,</a:t>
            </a:r>
            <a:r>
              <a:rPr lang="de-DE" baseline="0" dirty="0" smtClean="0"/>
              <a:t> da sonst die Außenseite der Schallschutzhaube ihrerseits als Schallquelle fungieren kann.</a:t>
            </a:r>
            <a:endParaRPr lang="de-DE" sz="120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Oft ist die komplette Einhausung von Schallquellen nicht möglich, weil z. B. Abgase entweichen müssen oder Wärmeaustausch </a:t>
            </a:r>
            <a:r>
              <a:rPr lang="de-DE" u="sng" dirty="0" smtClean="0"/>
              <a:t>gewährleistet</a:t>
            </a:r>
            <a:r>
              <a:rPr lang="de-DE" u="sng" baseline="0" dirty="0" smtClean="0"/>
              <a:t> sein muss</a:t>
            </a:r>
            <a:r>
              <a:rPr lang="de-DE" baseline="0" dirty="0" smtClean="0"/>
              <a:t>.</a:t>
            </a:r>
            <a:endParaRPr lang="de-DE" dirty="0" smtClean="0"/>
          </a:p>
          <a:p>
            <a:r>
              <a:rPr lang="de-DE" dirty="0" smtClean="0"/>
              <a:t>In solchen Fällen werden Schalldämpfer eingesetzt, die den im Gasstrom </a:t>
            </a:r>
            <a:r>
              <a:rPr lang="de-DE" u="sng" dirty="0" smtClean="0"/>
              <a:t>vorhandenen Schall dämpfen</a:t>
            </a:r>
            <a:r>
              <a:rPr lang="de-DE" dirty="0" smtClean="0"/>
              <a:t>.</a:t>
            </a:r>
          </a:p>
          <a:p>
            <a:r>
              <a:rPr lang="de-DE" dirty="0" smtClean="0"/>
              <a:t>Um einen wirksamen Schalldämpfer einbauen zu können, muss das zu dämpfende </a:t>
            </a:r>
            <a:r>
              <a:rPr lang="de-DE" u="sng" dirty="0" smtClean="0"/>
              <a:t>Geräuschspektrum bekannt sein</a:t>
            </a:r>
            <a:r>
              <a:rPr lang="de-DE" dirty="0" smtClean="0"/>
              <a:t>. Die</a:t>
            </a:r>
            <a:r>
              <a:rPr lang="de-DE" baseline="0" dirty="0" smtClean="0"/>
              <a:t> Geometrie und die Materialien des </a:t>
            </a:r>
            <a:r>
              <a:rPr lang="de-DE" baseline="0" dirty="0" err="1" smtClean="0"/>
              <a:t>SDs</a:t>
            </a:r>
            <a:r>
              <a:rPr lang="de-DE" baseline="0" dirty="0" smtClean="0"/>
              <a:t> werden dann so ausgelegt, dass die entsprechenden Frequenzbereiche besonders stark geschwächt werden.</a:t>
            </a:r>
            <a:endParaRPr lang="de-DE" dirty="0" smtClean="0"/>
          </a:p>
          <a:p>
            <a:r>
              <a:rPr lang="de-DE" dirty="0" smtClean="0"/>
              <a:t>Für höhere Frequenzen verwendet man üblicherweise absorbierende Rohr- oder Kulissen-SD, bei </a:t>
            </a:r>
            <a:r>
              <a:rPr lang="de-DE" dirty="0" err="1" smtClean="0"/>
              <a:t>tieffrequenten</a:t>
            </a:r>
            <a:r>
              <a:rPr lang="de-DE" dirty="0" smtClean="0"/>
              <a:t> Geräuschen nutzt man SD, die </a:t>
            </a:r>
            <a:r>
              <a:rPr lang="de-DE" u="sng" dirty="0" smtClean="0"/>
              <a:t>nach dem Interferenzprinzip arbeiten</a:t>
            </a:r>
            <a:r>
              <a:rPr lang="de-DE" dirty="0" smtClean="0"/>
              <a:t>,</a:t>
            </a:r>
            <a:r>
              <a:rPr lang="de-DE" baseline="0" dirty="0" smtClean="0"/>
              <a:t> z. B. Reflexions-SD. Oft wird auch eine Kombination aus beiden SD-Arten eingesetzt, z. B. bei BHKW-Kaminen.</a:t>
            </a:r>
            <a:endParaRPr lang="de-DE" sz="120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Ausbreitung von Strahlung in Form von Wellen </a:t>
            </a:r>
            <a:r>
              <a:rPr lang="de-DE" u="sng" dirty="0" smtClean="0"/>
              <a:t>weist einige Besonderheiten auf</a:t>
            </a:r>
            <a:r>
              <a:rPr lang="de-DE" dirty="0" smtClean="0"/>
              <a:t>:</a:t>
            </a:r>
          </a:p>
          <a:p>
            <a:r>
              <a:rPr lang="de-DE" dirty="0" smtClean="0"/>
              <a:t>Ein</a:t>
            </a:r>
            <a:r>
              <a:rPr lang="de-DE" baseline="0" dirty="0" smtClean="0"/>
              <a:t> Hauptphänomen der Wellentheorie ist die</a:t>
            </a:r>
            <a:r>
              <a:rPr lang="de-DE" dirty="0" smtClean="0"/>
              <a:t> Beugung. Sie erlaubt Wellen, in Bereiche vorzudringen, die bei strahlenförmiger</a:t>
            </a:r>
            <a:r>
              <a:rPr lang="de-DE" baseline="0" dirty="0" smtClean="0"/>
              <a:t> Ausbreitung nicht erreicht werden könnten</a:t>
            </a:r>
            <a:r>
              <a:rPr lang="de-DE" dirty="0" smtClean="0"/>
              <a:t>. Die</a:t>
            </a:r>
            <a:r>
              <a:rPr lang="de-DE" baseline="0" dirty="0" smtClean="0"/>
              <a:t> Beugung</a:t>
            </a:r>
            <a:r>
              <a:rPr lang="de-DE" dirty="0" smtClean="0"/>
              <a:t> von Schall ist</a:t>
            </a:r>
            <a:r>
              <a:rPr lang="de-DE" baseline="0" dirty="0" smtClean="0"/>
              <a:t> der Grund dafür, dass man</a:t>
            </a:r>
            <a:r>
              <a:rPr lang="de-DE" dirty="0" smtClean="0"/>
              <a:t> Schall auch um Fassadenecken </a:t>
            </a:r>
            <a:r>
              <a:rPr lang="de-DE" u="sng" dirty="0" smtClean="0"/>
              <a:t>herum oder hinter Wänden hören kann</a:t>
            </a:r>
            <a:r>
              <a:rPr lang="de-DE" dirty="0" smtClean="0"/>
              <a:t>. Die</a:t>
            </a:r>
            <a:r>
              <a:rPr lang="de-DE" baseline="0" dirty="0" smtClean="0"/>
              <a:t> Beugung tritt umso mehr in den Hintergrund, je kleiner die Wellenlänge im Vergleich zur Größe der durchstrahlten Struktur ist.</a:t>
            </a:r>
            <a:r>
              <a:rPr lang="de-DE" dirty="0" smtClean="0"/>
              <a:t> </a:t>
            </a:r>
          </a:p>
          <a:p>
            <a:r>
              <a:rPr lang="de-DE" dirty="0" smtClean="0"/>
              <a:t>Kommt</a:t>
            </a:r>
            <a:r>
              <a:rPr lang="de-DE" baseline="0" dirty="0" smtClean="0"/>
              <a:t> es zur Überlagerung mehrerer Wellen, tritt d</a:t>
            </a:r>
            <a:r>
              <a:rPr lang="de-DE" dirty="0" smtClean="0"/>
              <a:t>as Phänomen der Interferenz auf. Es</a:t>
            </a:r>
            <a:r>
              <a:rPr lang="de-DE" baseline="0" dirty="0" smtClean="0"/>
              <a:t> </a:t>
            </a:r>
            <a:r>
              <a:rPr lang="de-DE" dirty="0" smtClean="0"/>
              <a:t>kann zur Verstärkung oder auch zur Auslöschung von Strahlung an bestimmten Stellen im Raum führen. Bei Luftschall betrifft dies beispielsweise tieffrequente Geräusche </a:t>
            </a:r>
            <a:r>
              <a:rPr lang="de-DE" u="sng" dirty="0" smtClean="0"/>
              <a:t>in nicht zu großen Räumen, also z. B. in Wohnräumen</a:t>
            </a:r>
            <a:r>
              <a:rPr lang="de-DE" dirty="0" smtClean="0"/>
              <a:t>. Das heißt,</a:t>
            </a:r>
            <a:r>
              <a:rPr lang="de-DE" baseline="0" dirty="0" smtClean="0"/>
              <a:t> es kann Stellen im Raum geben, an denen man ein Geräusch kaum hört, und andere, an denen es dafür um so lauter zu vernehmen ist. Auch in der Schalldämpfertechnik nutzt man die Interferenz teilweise.</a:t>
            </a:r>
          </a:p>
          <a:p>
            <a:r>
              <a:rPr lang="de-DE" baseline="0" dirty="0" smtClean="0"/>
              <a:t>Wie nehmen wir Schallwellen nun wahr?</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Unser Sinnesorgan zur Wahrnehmung von Schall ist das Gehör,</a:t>
            </a:r>
            <a:r>
              <a:rPr lang="de-DE" baseline="0" dirty="0" smtClean="0"/>
              <a:t> </a:t>
            </a:r>
            <a:r>
              <a:rPr lang="de-DE" u="sng" dirty="0" smtClean="0"/>
              <a:t>wir hören Schall also</a:t>
            </a:r>
            <a:r>
              <a:rPr lang="de-DE" dirty="0" smtClean="0"/>
              <a:t>. Auf welche Art und Weise</a:t>
            </a:r>
            <a:r>
              <a:rPr lang="de-DE" baseline="0" dirty="0" smtClean="0"/>
              <a:t> schlagen sich in unserer Wahrnehmung die unterschiedlichen Schallgrößen nieder?</a:t>
            </a:r>
          </a:p>
          <a:p>
            <a:r>
              <a:rPr lang="de-DE" baseline="0" dirty="0" smtClean="0"/>
              <a:t>Den Schalldruckpegel </a:t>
            </a:r>
            <a:r>
              <a:rPr lang="de-DE" i="1" u="sng" baseline="0" dirty="0" err="1" smtClean="0"/>
              <a:t>L</a:t>
            </a:r>
            <a:r>
              <a:rPr lang="de-DE" u="sng" baseline="-25000" dirty="0" err="1" smtClean="0"/>
              <a:t>p</a:t>
            </a:r>
            <a:r>
              <a:rPr lang="de-DE" u="sng" baseline="0" dirty="0" smtClean="0"/>
              <a:t> nehmen wir als Lautstärke wahr, die Frequenz </a:t>
            </a:r>
            <a:r>
              <a:rPr lang="de-DE" i="1" u="sng" baseline="0" dirty="0" smtClean="0"/>
              <a:t>f</a:t>
            </a:r>
            <a:r>
              <a:rPr lang="de-DE" u="sng" baseline="0" dirty="0" smtClean="0"/>
              <a:t> als Tonhöhe.</a:t>
            </a:r>
          </a:p>
          <a:p>
            <a:r>
              <a:rPr lang="de-DE" baseline="0" dirty="0" smtClean="0"/>
              <a:t>Wellenlänge und Schallgeschwindigkeit kann das Gehör nicht analysieren. Man kann beide Größen bei Bedarf berechnen.</a:t>
            </a:r>
          </a:p>
          <a:p>
            <a:r>
              <a:rPr lang="de-DE" dirty="0" smtClean="0"/>
              <a:t>Das Gehör nimmt gleiche Schalldruckpegel bei verschiedenen </a:t>
            </a:r>
            <a:r>
              <a:rPr lang="de-DE" u="sng" dirty="0" smtClean="0"/>
              <a:t>Frequenzen unterschiedlich laut wahr</a:t>
            </a:r>
            <a:r>
              <a:rPr lang="de-DE" dirty="0" smtClean="0"/>
              <a:t>. Um das auszugleichen, führt man </a:t>
            </a:r>
            <a:r>
              <a:rPr lang="de-DE" u="sng" dirty="0" smtClean="0"/>
              <a:t>die A-Bewertung</a:t>
            </a:r>
            <a:r>
              <a:rPr lang="de-DE" u="sng" baseline="0" dirty="0" smtClean="0"/>
              <a:t> ein.</a:t>
            </a:r>
            <a:r>
              <a:rPr lang="de-DE" u="none" baseline="0" dirty="0" smtClean="0"/>
              <a:t> </a:t>
            </a:r>
            <a:r>
              <a:rPr lang="de-DE" baseline="0" dirty="0" smtClean="0"/>
              <a:t>Gleich hohe A-bewertete Schalldruckpegel </a:t>
            </a:r>
            <a:r>
              <a:rPr lang="de-DE" i="1" baseline="0" dirty="0" err="1" smtClean="0"/>
              <a:t>L</a:t>
            </a:r>
            <a:r>
              <a:rPr lang="de-DE" baseline="-25000" dirty="0" err="1" smtClean="0"/>
              <a:t>pA</a:t>
            </a:r>
            <a:r>
              <a:rPr lang="de-DE" baseline="0" dirty="0" smtClean="0"/>
              <a:t> nimmt das Gehör bei verschiedenen Frequenzen auch nahezu gleich laut wahr.</a:t>
            </a:r>
          </a:p>
          <a:p>
            <a:r>
              <a:rPr lang="de-DE" baseline="0" dirty="0" smtClean="0"/>
              <a:t>Im Zusammenhang mit dem Schallschutz ist immer der A-bewertete Schalldruckpegel </a:t>
            </a:r>
            <a:r>
              <a:rPr lang="de-DE" i="1" baseline="0" dirty="0" err="1" smtClean="0"/>
              <a:t>L</a:t>
            </a:r>
            <a:r>
              <a:rPr lang="de-DE" baseline="-25000" dirty="0" err="1" smtClean="0"/>
              <a:t>pA</a:t>
            </a:r>
            <a:r>
              <a:rPr lang="de-DE" baseline="0" dirty="0" smtClean="0"/>
              <a:t> von Interesse.</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Was ist nun mit Geräuschen, die keine erkennbare Tonhöhe haben?</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Allgemeinen besteht ein Geräusch aus einem Gemisch von Wellen </a:t>
            </a:r>
            <a:r>
              <a:rPr lang="de-DE" u="sng" dirty="0" smtClean="0"/>
              <a:t>verschiedener</a:t>
            </a:r>
            <a:r>
              <a:rPr lang="de-DE" u="sng" baseline="0" dirty="0" smtClean="0"/>
              <a:t> Frequenzen mit unterschiedlichen Schalldruckpegeln</a:t>
            </a:r>
            <a:r>
              <a:rPr lang="de-DE" u="none" baseline="0" dirty="0" smtClean="0"/>
              <a:t>.</a:t>
            </a:r>
          </a:p>
          <a:p>
            <a:r>
              <a:rPr lang="de-DE" baseline="0" dirty="0" smtClean="0"/>
              <a:t>Gibt man bei einem Geräusch den Schalldruckpegel in Abhängigkeit von der Frequenz an, so spricht man vom </a:t>
            </a:r>
            <a:r>
              <a:rPr lang="de-DE" u="sng" baseline="0" dirty="0" smtClean="0"/>
              <a:t>Spektrum des Geräuschs</a:t>
            </a:r>
            <a:r>
              <a:rPr lang="de-D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Das Gehör kann Gemische von Wellen in ihre Bestandteile</a:t>
            </a:r>
            <a:r>
              <a:rPr lang="de-DE" baseline="0" dirty="0" smtClean="0"/>
              <a:t> zerlegen, man sagt: </a:t>
            </a:r>
            <a:r>
              <a:rPr lang="de-DE" dirty="0" smtClean="0"/>
              <a:t>spektral analysieren. Es kann so unterschiedliche Klänge von Geräuschen unterscheiden.</a:t>
            </a:r>
          </a:p>
          <a:p>
            <a:r>
              <a:rPr lang="de-DE" baseline="0" dirty="0" smtClean="0"/>
              <a:t>Tritt im Spektrum ein schmaler Frequenzbereich deutlich gegenüber seiner spektralen Umgebung hervor, hört man einen Ton. Man spricht dann von einem </a:t>
            </a:r>
            <a:r>
              <a:rPr lang="de-DE" u="sng" baseline="0" dirty="0" smtClean="0"/>
              <a:t>tonhaltigen Geräusch.</a:t>
            </a:r>
            <a:r>
              <a:rPr lang="de-DE" u="none" baseline="0" dirty="0" smtClean="0"/>
              <a:t> Tonhaltigkeit spielt für die hier betrachtete Gerätegruppe eine wichtige Rolle.</a:t>
            </a:r>
            <a:endParaRPr lang="de-DE" u="sng" baseline="0" dirty="0" smtClean="0"/>
          </a:p>
          <a:p>
            <a:r>
              <a:rPr lang="de-DE" baseline="0" dirty="0" smtClean="0"/>
              <a:t>Kann man die Gesamtlautstärke eines Geräuschs angeben?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Man kann </a:t>
            </a:r>
            <a:r>
              <a:rPr lang="de-DE" baseline="0" dirty="0" smtClean="0"/>
              <a:t>die Pegel aller spektralen Anteile eines Geräuschs zusammenzählen und erhält dann </a:t>
            </a:r>
            <a:r>
              <a:rPr lang="de-DE" u="sng" baseline="0" dirty="0" smtClean="0"/>
              <a:t>den Summenpegel des Geräuschs</a:t>
            </a:r>
            <a:r>
              <a:rPr lang="de-DE" baseline="0" dirty="0" smtClean="0"/>
              <a:t>. Dieser ist eine rein physikalische Größe, berücksichtigt aber nicht die </a:t>
            </a:r>
            <a:r>
              <a:rPr lang="de-DE" u="sng" baseline="0" dirty="0" smtClean="0"/>
              <a:t>vom Gehör empfundene Lautstärke</a:t>
            </a:r>
            <a:r>
              <a:rPr lang="de-DE" baseline="0" dirty="0" smtClean="0"/>
              <a:t>. Zwei Geräusche mit demselben Summenpegel können bei unterschiedlicher spektraler Zusammensetzung völlig unterschiedlich laut auf das menschliche Gehör wirken.</a:t>
            </a:r>
          </a:p>
          <a:p>
            <a:r>
              <a:rPr lang="de-DE" baseline="0" dirty="0" smtClean="0"/>
              <a:t>Daher summiert man die A-bewerteten spektralen Anteile zum </a:t>
            </a:r>
            <a:r>
              <a:rPr lang="de-DE" u="sng" baseline="0" dirty="0" smtClean="0"/>
              <a:t>A-bewerteten Summenschalldruckpegel zusammen</a:t>
            </a:r>
            <a:r>
              <a:rPr lang="de-DE" baseline="0" dirty="0" smtClean="0"/>
              <a:t>. Zwei Geräusche, die denselben A-bewerteten Summenschalldruckpegel aufweisen, erscheinen unabhängig von ihrer spektralen Zusammensetzung </a:t>
            </a:r>
            <a:r>
              <a:rPr lang="de-DE" u="sng" baseline="0" dirty="0" smtClean="0"/>
              <a:t>ungefähr gleich laut</a:t>
            </a:r>
            <a:r>
              <a:rPr lang="de-DE" baseline="0" dirty="0" smtClean="0"/>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Viele Geräusche</a:t>
            </a:r>
            <a:r>
              <a:rPr lang="de-DE" baseline="0" dirty="0" smtClean="0"/>
              <a:t> sind nicht konstant, </a:t>
            </a:r>
            <a:r>
              <a:rPr lang="de-DE" u="sng" baseline="0" dirty="0" smtClean="0"/>
              <a:t>sondern ändern sich im Laufe der Zeit</a:t>
            </a:r>
            <a:r>
              <a:rPr lang="de-DE" baseline="0" dirty="0" smtClean="0"/>
              <a:t>.</a:t>
            </a:r>
          </a:p>
          <a:p>
            <a:r>
              <a:rPr lang="de-DE" baseline="0" dirty="0" smtClean="0"/>
              <a:t>Ein Geräusch kann als Ganzes lauter oder leiser werden, es kann aber auch ein bestimmter Ton innerhalb eines Geräuschs </a:t>
            </a:r>
            <a:r>
              <a:rPr lang="de-DE" baseline="0" dirty="0" smtClean="0"/>
              <a:t>auftreten und </a:t>
            </a:r>
            <a:r>
              <a:rPr lang="de-DE" baseline="0" dirty="0" smtClean="0"/>
              <a:t>wieder verschwinden.</a:t>
            </a:r>
          </a:p>
          <a:p>
            <a:r>
              <a:rPr lang="de-DE" baseline="0" dirty="0" smtClean="0"/>
              <a:t>Aus dem zeitlichen Verlauf des A-bewerteten Summenpegels kann man viele Größen konstruieren. Aus Sicht des Immissionsschutzes ist in erster Linie der Mittelungspegel </a:t>
            </a:r>
            <a:r>
              <a:rPr lang="de-DE" i="1" baseline="0" dirty="0" err="1" smtClean="0"/>
              <a:t>L</a:t>
            </a:r>
            <a:r>
              <a:rPr lang="de-DE" baseline="-25000" dirty="0" err="1" smtClean="0"/>
              <a:t>pAeq</a:t>
            </a:r>
            <a:r>
              <a:rPr lang="de-DE" baseline="0" dirty="0" smtClean="0"/>
              <a:t> interessant, da aus </a:t>
            </a:r>
            <a:r>
              <a:rPr lang="de-DE" u="sng" baseline="0" dirty="0" smtClean="0"/>
              <a:t>ihm der Beurteilungspegel gebildet wird</a:t>
            </a:r>
            <a:r>
              <a:rPr lang="de-DE" baseline="0" dirty="0" smtClean="0"/>
              <a:t>.</a:t>
            </a:r>
          </a:p>
          <a:p>
            <a:r>
              <a:rPr lang="de-DE" dirty="0" smtClean="0"/>
              <a:t>Sind im Verlauf des A-bewerteten Summenpegels eines</a:t>
            </a:r>
            <a:r>
              <a:rPr lang="de-DE" baseline="0" dirty="0" smtClean="0"/>
              <a:t> Geräuschs auffällige Pegelspitzen zu beobachten, </a:t>
            </a:r>
            <a:r>
              <a:rPr lang="de-DE" u="sng" baseline="0" dirty="0" smtClean="0"/>
              <a:t>spricht man von Impulshaltigkeit</a:t>
            </a:r>
            <a:r>
              <a:rPr lang="de-D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Impulshaltigkeit spielt für die hier betrachtete Gerätegruppe </a:t>
            </a:r>
            <a:r>
              <a:rPr lang="de-DE" sz="1200" b="0" u="sng" kern="1200" dirty="0" smtClean="0">
                <a:solidFill>
                  <a:schemeClr val="tx1"/>
                </a:solidFill>
                <a:effectLst/>
                <a:latin typeface="+mn-lt"/>
                <a:ea typeface="+mn-ea"/>
                <a:cs typeface="+mn-cs"/>
              </a:rPr>
              <a:t>i. A. eine untergeordnete Rolle</a:t>
            </a:r>
            <a:r>
              <a:rPr lang="de-DE" sz="1200" b="0" kern="1200" dirty="0" smtClean="0">
                <a:solidFill>
                  <a:schemeClr val="tx1"/>
                </a:solidFill>
                <a:effectLst/>
                <a:latin typeface="+mn-lt"/>
                <a:ea typeface="+mn-ea"/>
                <a:cs typeface="+mn-cs"/>
              </a:rPr>
              <a:t>.</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folgenden</a:t>
            </a:r>
            <a:r>
              <a:rPr lang="de-DE" baseline="0" dirty="0" smtClean="0"/>
              <a:t> Tabelle sind typische mittlere Schalldruckpegel für alltägliche Situationen und Tätigkeiten aufgelistet. </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9</a:t>
            </a:fld>
            <a:endParaRPr lang="de-DE"/>
          </a:p>
        </p:txBody>
      </p:sp>
    </p:spTree>
    <p:extLst>
      <p:ext uri="{BB962C8B-B14F-4D97-AF65-F5344CB8AC3E}">
        <p14:creationId xmlns:p14="http://schemas.microsoft.com/office/powerpoint/2010/main" val="3364080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750763E8-C58F-48EF-A262-0B8F1788CD1C}" type="datetime1">
              <a:rPr lang="de-DE" smtClean="0"/>
              <a:t>26.05.2014</a:t>
            </a:fld>
            <a:endParaRPr lang="de-DE" dirty="0"/>
          </a:p>
        </p:txBody>
      </p:sp>
      <p:sp>
        <p:nvSpPr>
          <p:cNvPr id="4" name="Fußzeilenplatzhalter 3"/>
          <p:cNvSpPr>
            <a:spLocks noGrp="1"/>
          </p:cNvSpPr>
          <p:nvPr>
            <p:ph type="ftr" sz="quarter" idx="11"/>
          </p:nvPr>
        </p:nvSpPr>
        <p:spPr/>
        <p:txBody>
          <a:bodyPr/>
          <a:lstStyle/>
          <a:p>
            <a:r>
              <a:rPr lang="de-DE" smtClean="0"/>
              <a:t>Beispielvortrag</a:t>
            </a:r>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‹Nr.›</a:t>
            </a:fld>
            <a:endParaRPr lang="de-DE" dirty="0"/>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Inhalt (viel Text)">
    <p:spTree>
      <p:nvGrpSpPr>
        <p:cNvPr id="1" name=""/>
        <p:cNvGrpSpPr/>
        <p:nvPr/>
      </p:nvGrpSpPr>
      <p:grpSpPr>
        <a:xfrm>
          <a:off x="0" y="0"/>
          <a:ext cx="0" cy="0"/>
          <a:chOff x="0" y="0"/>
          <a:chExt cx="0" cy="0"/>
        </a:xfrm>
      </p:grpSpPr>
      <p:sp>
        <p:nvSpPr>
          <p:cNvPr id="7" name="Inhaltsplatzhalter 6"/>
          <p:cNvSpPr>
            <a:spLocks noGrp="1"/>
          </p:cNvSpPr>
          <p:nvPr>
            <p:ph sz="quarter" idx="14"/>
          </p:nvPr>
        </p:nvSpPr>
        <p:spPr>
          <a:xfrm>
            <a:off x="415156" y="1497261"/>
            <a:ext cx="8333308" cy="4884489"/>
          </a:xfrm>
        </p:spPr>
        <p:txBody>
          <a:bodyPr>
            <a:normAutofit/>
          </a:bodyPr>
          <a:lstStyle>
            <a:lvl1pPr>
              <a:defRPr sz="2400" b="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3" name="Titel 2"/>
          <p:cNvSpPr>
            <a:spLocks noGrp="1"/>
          </p:cNvSpPr>
          <p:nvPr>
            <p:ph type="title"/>
          </p:nvPr>
        </p:nvSpPr>
        <p:spPr/>
        <p:txBody>
          <a:bodyPr/>
          <a:lstStyle>
            <a:lvl1pPr>
              <a:defRPr b="1"/>
            </a:lvl1pPr>
          </a:lstStyle>
          <a:p>
            <a:r>
              <a:rPr lang="de-DE" smtClean="0"/>
              <a:t>Titelmasterformat durch Klicken bearbeiten</a:t>
            </a:r>
            <a:endParaRPr lang="de-DE" dirty="0"/>
          </a:p>
        </p:txBody>
      </p:sp>
      <p:sp>
        <p:nvSpPr>
          <p:cNvPr id="4" name="Datumsplatzhalter 3"/>
          <p:cNvSpPr>
            <a:spLocks noGrp="1"/>
          </p:cNvSpPr>
          <p:nvPr>
            <p:ph type="dt" sz="half" idx="15"/>
          </p:nvPr>
        </p:nvSpPr>
        <p:spPr/>
        <p:txBody>
          <a:bodyPr/>
          <a:lstStyle/>
          <a:p>
            <a:fld id="{D41FF9E7-F094-49C7-B5BD-2CB06BE27AB8}" type="datetime1">
              <a:rPr lang="de-DE" smtClean="0"/>
              <a:t>26.05.2014</a:t>
            </a:fld>
            <a:endParaRPr lang="de-DE" dirty="0"/>
          </a:p>
        </p:txBody>
      </p:sp>
      <p:sp>
        <p:nvSpPr>
          <p:cNvPr id="5" name="Fußzeilenplatzhalter 4"/>
          <p:cNvSpPr>
            <a:spLocks noGrp="1"/>
          </p:cNvSpPr>
          <p:nvPr>
            <p:ph type="ftr" sz="quarter" idx="16"/>
          </p:nvPr>
        </p:nvSpPr>
        <p:spPr/>
        <p:txBody>
          <a:bodyPr/>
          <a:lstStyle/>
          <a:p>
            <a:r>
              <a:rPr lang="de-DE" smtClean="0"/>
              <a:t>Beispielvortrag</a:t>
            </a:r>
            <a:endParaRPr lang="de-DE" dirty="0"/>
          </a:p>
        </p:txBody>
      </p:sp>
      <p:sp>
        <p:nvSpPr>
          <p:cNvPr id="6" name="Foliennummernplatzhalter 5"/>
          <p:cNvSpPr>
            <a:spLocks noGrp="1"/>
          </p:cNvSpPr>
          <p:nvPr>
            <p:ph type="sldNum" sz="quarter" idx="17"/>
          </p:nvPr>
        </p:nvSpPr>
        <p:spPr/>
        <p:txBody>
          <a:bodyPr/>
          <a:lstStyle/>
          <a:p>
            <a:fld id="{444A159E-39F8-4BD4-BAC6-A1654F7AE0EA}" type="slidenum">
              <a:rPr lang="de-DE" smtClean="0"/>
              <a:pPr/>
              <a:t>‹Nr.›</a:t>
            </a:fld>
            <a:endParaRPr lang="de-DE" dirty="0"/>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566BD91F-1112-4EC2-AF1A-04E6156D65B6}" type="datetime1">
              <a:rPr lang="de-DE" smtClean="0"/>
              <a:t>26.05.2014</a:t>
            </a:fld>
            <a:endParaRPr lang="de-DE" dirty="0"/>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r>
              <a:rPr lang="de-DE" smtClean="0"/>
              <a:t>Beispielvortrag</a:t>
            </a:r>
            <a:endParaRPr lang="de-DE" dirty="0"/>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pPr/>
              <a:t>‹Nr.›</a:t>
            </a:fld>
            <a:endParaRPr lang="de-DE" dirty="0"/>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
        <p:nvSpPr>
          <p:cNvPr id="14" name="Textplatzhalter 7"/>
          <p:cNvSpPr txBox="1">
            <a:spLocks/>
          </p:cNvSpPr>
          <p:nvPr/>
        </p:nvSpPr>
        <p:spPr>
          <a:xfrm>
            <a:off x="414000" y="302177"/>
            <a:ext cx="8207375" cy="231224"/>
          </a:xfrm>
          <a:prstGeom prst="rect">
            <a:avLst/>
          </a:prstGeom>
        </p:spPr>
        <p:txBody>
          <a:bodyPr lIns="0" tIns="0" rIns="0" bIns="0">
            <a:normAutofit/>
          </a:bodyPr>
          <a:lstStyle>
            <a:lvl1pPr marL="0" indent="0" algn="l" defTabSz="914400" rtl="0" eaLnBrk="1" latinLnBrk="0" hangingPunct="1">
              <a:spcBef>
                <a:spcPct val="20000"/>
              </a:spcBef>
              <a:buClr>
                <a:schemeClr val="tx2"/>
              </a:buClr>
              <a:buFont typeface="Arial" pitchFamily="34" charset="0"/>
              <a:buNone/>
              <a:tabLst/>
              <a:defRPr kumimoji="0" lang="de-DE" sz="1200" b="0" i="0" u="none" strike="noStrike" kern="1200" cap="none" spc="0" normalizeH="0" baseline="0" noProof="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de-DE" b="0" dirty="0" smtClean="0"/>
              <a:t>9. Kapitel: Physikalische Grundlagen der technischen Akustik</a:t>
            </a: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dirty="0"/>
              <a:t>Physikalische Grundlagen der technischen Akustik</a:t>
            </a:r>
          </a:p>
        </p:txBody>
      </p:sp>
      <p:sp>
        <p:nvSpPr>
          <p:cNvPr id="8" name="Titel 7"/>
          <p:cNvSpPr>
            <a:spLocks noGrp="1"/>
          </p:cNvSpPr>
          <p:nvPr>
            <p:ph type="title"/>
          </p:nvPr>
        </p:nvSpPr>
        <p:spPr/>
        <p:txBody>
          <a:bodyPr/>
          <a:lstStyle/>
          <a:p>
            <a:r>
              <a:rPr lang="de-DE" b="1" dirty="0"/>
              <a:t>9</a:t>
            </a:r>
            <a:r>
              <a:rPr lang="de-DE" b="1" dirty="0" smtClean="0"/>
              <a:t>. Kapitel</a:t>
            </a:r>
            <a:endParaRPr lang="de-DE" b="1" dirty="0"/>
          </a:p>
        </p:txBody>
      </p:sp>
      <p:sp>
        <p:nvSpPr>
          <p:cNvPr id="2" name="Textplatzhalter 1"/>
          <p:cNvSpPr>
            <a:spLocks noGrp="1"/>
          </p:cNvSpPr>
          <p:nvPr>
            <p:ph type="body" sz="quarter" idx="10"/>
          </p:nvPr>
        </p:nvSpPr>
        <p:spPr/>
        <p:txBody>
          <a:bodyPr/>
          <a:lstStyle/>
          <a:p>
            <a:r>
              <a:rPr lang="de-DE" dirty="0"/>
              <a:t>Dr. Mustermann | Dipl. Ing. (FH) Frau </a:t>
            </a:r>
            <a:r>
              <a:rPr lang="de-DE" dirty="0" smtClean="0"/>
              <a:t>Mustermann</a:t>
            </a:r>
            <a:endParaRPr lang="de-DE" dirty="0"/>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Lärm ist Schall, der als störend empfunden wird. Die Beurteilung der Störwirkung ist sehr subjektiv.</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Die Abbildung einer Störwirkung durch eine </a:t>
            </a:r>
            <a:r>
              <a:rPr lang="de-DE" dirty="0" smtClean="0"/>
              <a:t>einfache </a:t>
            </a:r>
            <a:r>
              <a:rPr lang="de-DE" dirty="0" smtClean="0"/>
              <a:t>physikalische Größe wird immer ihre Schwächen haben.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Trotzdem gilt: Ein Geräusch wird im Allgemeinen umso störender empfunden, je lauter es ist.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Es gibt auch noch andere messbare Faktoren im Hinblick auf die Störwirkung, z</a:t>
            </a:r>
            <a:r>
              <a:rPr lang="de-DE" dirty="0" smtClean="0"/>
              <a:t>. B</a:t>
            </a:r>
            <a:r>
              <a:rPr lang="de-DE" dirty="0" smtClean="0"/>
              <a:t>. Ton- und Impulshaltigkeit.</a:t>
            </a:r>
          </a:p>
        </p:txBody>
      </p:sp>
      <p:sp>
        <p:nvSpPr>
          <p:cNvPr id="2" name="Titel 1"/>
          <p:cNvSpPr>
            <a:spLocks noGrp="1"/>
          </p:cNvSpPr>
          <p:nvPr>
            <p:ph type="title"/>
          </p:nvPr>
        </p:nvSpPr>
        <p:spPr/>
        <p:txBody>
          <a:bodyPr/>
          <a:lstStyle/>
          <a:p>
            <a:r>
              <a:rPr lang="de-DE" b="1" dirty="0" smtClean="0"/>
              <a:t>Schallwahrnehmung: Schall und Lärm</a:t>
            </a:r>
            <a:endParaRPr lang="de-DE" b="1" dirty="0"/>
          </a:p>
        </p:txBody>
      </p:sp>
      <p:sp>
        <p:nvSpPr>
          <p:cNvPr id="8" name="Datumsplatzhalter 7"/>
          <p:cNvSpPr>
            <a:spLocks noGrp="1"/>
          </p:cNvSpPr>
          <p:nvPr>
            <p:ph type="dt" sz="half" idx="15"/>
          </p:nvPr>
        </p:nvSpPr>
        <p:spPr/>
        <p:txBody>
          <a:bodyPr/>
          <a:lstStyle/>
          <a:p>
            <a:fld id="{771C2092-E3AC-4E42-98D1-ABA9ADFD8CDE}"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10</a:t>
            </a:fld>
            <a:endParaRPr lang="de-DE" dirty="0"/>
          </a:p>
        </p:txBody>
      </p:sp>
    </p:spTree>
    <p:extLst>
      <p:ext uri="{BB962C8B-B14F-4D97-AF65-F5344CB8AC3E}">
        <p14:creationId xmlns:p14="http://schemas.microsoft.com/office/powerpoint/2010/main" val="377341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smtClean="0"/>
              <a:t>Die Wirkung von Lärm auf den Menschen kann lästig sein oder sogar gehörschädigend.</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Gehörschädigung kann bei anhaltend hohen Lärmpegeln </a:t>
            </a:r>
            <a:br>
              <a:rPr lang="de-DE" dirty="0" smtClean="0"/>
            </a:br>
            <a:r>
              <a:rPr lang="de-DE" dirty="0" smtClean="0"/>
              <a:t>(&gt; 80 </a:t>
            </a:r>
            <a:r>
              <a:rPr lang="de-DE" dirty="0" smtClean="0"/>
              <a:t>dB(A)) oder bei kurzen extremen Pegeln </a:t>
            </a:r>
            <a:r>
              <a:rPr lang="de-DE" dirty="0" smtClean="0"/>
              <a:t>(&gt; 135 </a:t>
            </a:r>
            <a:r>
              <a:rPr lang="de-DE" dirty="0" smtClean="0"/>
              <a:t>dB(C)) auftreten.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E</a:t>
            </a:r>
            <a:r>
              <a:rPr lang="de-DE" dirty="0" smtClean="0"/>
              <a:t>ine belästigende Wirkung von Lärm kann schon bei sehr niedrigen Pegeln </a:t>
            </a:r>
            <a:r>
              <a:rPr lang="de-DE" dirty="0" smtClean="0"/>
              <a:t>(&lt; 30 </a:t>
            </a:r>
            <a:r>
              <a:rPr lang="de-DE" dirty="0" smtClean="0"/>
              <a:t>dB(A)) auftreten, besonders nachts.</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Auch lästiger Lärm kann gesundheitliche Beschwerden </a:t>
            </a:r>
            <a:r>
              <a:rPr lang="de-DE" dirty="0" err="1" smtClean="0"/>
              <a:t>verur</a:t>
            </a:r>
            <a:r>
              <a:rPr lang="de-DE" dirty="0" smtClean="0"/>
              <a:t>-sachen, z. B. Stress, Schlaf- und Konzentrationsstörungen, in der Folge aber auch Herz- und Kreislauferkrankungen.</a:t>
            </a:r>
          </a:p>
        </p:txBody>
      </p:sp>
      <p:sp>
        <p:nvSpPr>
          <p:cNvPr id="2" name="Titel 1"/>
          <p:cNvSpPr>
            <a:spLocks noGrp="1"/>
          </p:cNvSpPr>
          <p:nvPr>
            <p:ph type="title"/>
          </p:nvPr>
        </p:nvSpPr>
        <p:spPr/>
        <p:txBody>
          <a:bodyPr/>
          <a:lstStyle/>
          <a:p>
            <a:r>
              <a:rPr lang="de-DE" b="1" dirty="0" smtClean="0"/>
              <a:t>Schallwahrnehmung: Wirkung von Lärm</a:t>
            </a:r>
            <a:endParaRPr lang="de-DE" b="1" dirty="0"/>
          </a:p>
        </p:txBody>
      </p:sp>
      <p:sp>
        <p:nvSpPr>
          <p:cNvPr id="8" name="Datumsplatzhalter 7"/>
          <p:cNvSpPr>
            <a:spLocks noGrp="1"/>
          </p:cNvSpPr>
          <p:nvPr>
            <p:ph type="dt" sz="half" idx="15"/>
          </p:nvPr>
        </p:nvSpPr>
        <p:spPr/>
        <p:txBody>
          <a:bodyPr/>
          <a:lstStyle/>
          <a:p>
            <a:fld id="{A04D9AC4-EB4E-48DC-8158-95D03516F1EA}"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11</a:t>
            </a:fld>
            <a:endParaRPr lang="de-DE" dirty="0"/>
          </a:p>
        </p:txBody>
      </p:sp>
    </p:spTree>
    <p:extLst>
      <p:ext uri="{BB962C8B-B14F-4D97-AF65-F5344CB8AC3E}">
        <p14:creationId xmlns:p14="http://schemas.microsoft.com/office/powerpoint/2010/main" val="413957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lstStyle/>
          <a:p>
            <a:pPr marL="342900" indent="-342900">
              <a:buFont typeface="Arial" panose="020B0604020202020204" pitchFamily="34" charset="0"/>
              <a:buChar char="•"/>
            </a:pPr>
            <a:r>
              <a:rPr lang="de-DE" dirty="0" smtClean="0"/>
              <a:t>Zu jeder Schallwelle gibt es eine Schallquelle, die Druck-schwankungen in der Luft verursacht.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Es existieren vielfältige Mechanismen, Druckschwankungen in Luft hervorzurufen.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Rotierende Maschinenteile strahlen direkt (z. B. </a:t>
            </a:r>
            <a:r>
              <a:rPr lang="de-DE" dirty="0" err="1" smtClean="0"/>
              <a:t>Ventilato-ren</a:t>
            </a:r>
            <a:r>
              <a:rPr lang="de-DE" dirty="0" smtClean="0"/>
              <a:t>) oder indirekt über das Gehäuse (z. B. Motoren) Schall ab. Hier ist mit Tonhaltigkeit zu rechnen!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Bei chemischen Reaktionen, Entspannung von Gasen und strömenden Fluiden entsteht meist breitbandiger Schall.</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smtClean="0"/>
              <a:t>Schallentstehung: Allgemeines</a:t>
            </a:r>
            <a:endParaRPr lang="de-DE" b="1" dirty="0"/>
          </a:p>
        </p:txBody>
      </p:sp>
      <p:sp>
        <p:nvSpPr>
          <p:cNvPr id="8" name="Datumsplatzhalter 7"/>
          <p:cNvSpPr>
            <a:spLocks noGrp="1"/>
          </p:cNvSpPr>
          <p:nvPr>
            <p:ph type="dt" sz="half" idx="15"/>
          </p:nvPr>
        </p:nvSpPr>
        <p:spPr/>
        <p:txBody>
          <a:bodyPr/>
          <a:lstStyle/>
          <a:p>
            <a:fld id="{A4A27BC6-4698-45C9-8D95-A6EF3C71C004}"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12</a:t>
            </a:fld>
            <a:endParaRPr lang="de-DE" dirty="0"/>
          </a:p>
        </p:txBody>
      </p:sp>
    </p:spTree>
    <p:extLst>
      <p:ext uri="{BB962C8B-B14F-4D97-AF65-F5344CB8AC3E}">
        <p14:creationId xmlns:p14="http://schemas.microsoft.com/office/powerpoint/2010/main" val="2390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smtClean="0"/>
              <a:t>Zur Erfassung der Schallemissionen einer Schallquelle benutzen wir den </a:t>
            </a:r>
            <a:r>
              <a:rPr lang="de-DE" b="1" dirty="0" smtClean="0">
                <a:solidFill>
                  <a:schemeClr val="tx2"/>
                </a:solidFill>
              </a:rPr>
              <a:t>Schallleistungspegel </a:t>
            </a:r>
            <a:r>
              <a:rPr lang="de-DE" b="1" i="1" dirty="0" smtClean="0">
                <a:solidFill>
                  <a:schemeClr val="tx2"/>
                </a:solidFill>
              </a:rPr>
              <a:t>L</a:t>
            </a:r>
            <a:r>
              <a:rPr lang="de-DE" b="1" baseline="-25000" dirty="0" smtClean="0">
                <a:solidFill>
                  <a:schemeClr val="tx2"/>
                </a:solidFill>
              </a:rPr>
              <a:t>W </a:t>
            </a:r>
            <a:r>
              <a:rPr lang="de-DE" b="1" dirty="0" smtClean="0">
                <a:solidFill>
                  <a:schemeClr val="tx2"/>
                </a:solidFill>
              </a:rPr>
              <a:t>in dB</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a:t>Die E</a:t>
            </a:r>
            <a:r>
              <a:rPr lang="de-DE" dirty="0" smtClean="0"/>
              <a:t>missionen </a:t>
            </a:r>
            <a:r>
              <a:rPr lang="de-DE" dirty="0"/>
              <a:t>einer Schallquelle sind </a:t>
            </a:r>
            <a:r>
              <a:rPr lang="de-DE" dirty="0" smtClean="0"/>
              <a:t>i. A. </a:t>
            </a:r>
            <a:r>
              <a:rPr lang="de-DE" dirty="0"/>
              <a:t>ein Gemisch </a:t>
            </a:r>
            <a:r>
              <a:rPr lang="de-DE" dirty="0" smtClean="0"/>
              <a:t>vieler </a:t>
            </a:r>
            <a:r>
              <a:rPr lang="de-DE" dirty="0"/>
              <a:t>Frequenzen mit </a:t>
            </a:r>
            <a:r>
              <a:rPr lang="de-DE" dirty="0" smtClean="0"/>
              <a:t>den zugehörigen </a:t>
            </a:r>
            <a:r>
              <a:rPr lang="de-DE" dirty="0"/>
              <a:t>Schallleistungspegeln</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a:t>Zählen wir die Schallleistungspegel für alle Frequenzen zusammen, erhalten wir den </a:t>
            </a:r>
            <a:r>
              <a:rPr lang="de-DE" b="1" dirty="0" smtClean="0">
                <a:solidFill>
                  <a:schemeClr val="tx2"/>
                </a:solidFill>
              </a:rPr>
              <a:t>Summenschallleistungspegel</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Summenschallleistungspegel gibt </a:t>
            </a:r>
            <a:r>
              <a:rPr lang="de-DE" dirty="0"/>
              <a:t>die </a:t>
            </a:r>
            <a:r>
              <a:rPr lang="de-DE" dirty="0" smtClean="0"/>
              <a:t>physikalische Größe </a:t>
            </a:r>
            <a:r>
              <a:rPr lang="de-DE" dirty="0"/>
              <a:t>des </a:t>
            </a:r>
            <a:r>
              <a:rPr lang="de-DE" dirty="0" smtClean="0"/>
              <a:t>insgesamt von einer Quelle abgestrahlten </a:t>
            </a:r>
            <a:r>
              <a:rPr lang="de-DE" dirty="0"/>
              <a:t>Schalls </a:t>
            </a:r>
            <a:r>
              <a:rPr lang="de-DE" dirty="0" smtClean="0"/>
              <a:t>an.</a:t>
            </a:r>
            <a:endParaRPr lang="de-DE" dirty="0"/>
          </a:p>
        </p:txBody>
      </p:sp>
      <p:sp>
        <p:nvSpPr>
          <p:cNvPr id="2" name="Titel 1"/>
          <p:cNvSpPr>
            <a:spLocks noGrp="1"/>
          </p:cNvSpPr>
          <p:nvPr>
            <p:ph type="title"/>
          </p:nvPr>
        </p:nvSpPr>
        <p:spPr/>
        <p:txBody>
          <a:bodyPr/>
          <a:lstStyle/>
          <a:p>
            <a:r>
              <a:rPr lang="de-DE" b="1" dirty="0" smtClean="0"/>
              <a:t>Schallentstehung: Schallleistungspegel</a:t>
            </a:r>
            <a:endParaRPr lang="de-DE" b="1" dirty="0"/>
          </a:p>
        </p:txBody>
      </p:sp>
      <p:sp>
        <p:nvSpPr>
          <p:cNvPr id="8" name="Datumsplatzhalter 7"/>
          <p:cNvSpPr>
            <a:spLocks noGrp="1"/>
          </p:cNvSpPr>
          <p:nvPr>
            <p:ph type="dt" sz="half" idx="15"/>
          </p:nvPr>
        </p:nvSpPr>
        <p:spPr/>
        <p:txBody>
          <a:bodyPr/>
          <a:lstStyle/>
          <a:p>
            <a:fld id="{0B8608F8-450D-4199-A5EB-85902F0394FF}"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13</a:t>
            </a:fld>
            <a:endParaRPr lang="de-DE" dirty="0"/>
          </a:p>
        </p:txBody>
      </p:sp>
    </p:spTree>
    <p:extLst>
      <p:ext uri="{BB962C8B-B14F-4D97-AF65-F5344CB8AC3E}">
        <p14:creationId xmlns:p14="http://schemas.microsoft.com/office/powerpoint/2010/main" val="3863655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dirty="0"/>
              <a:t>Zählen wir die A-bewerteten Schallleistungspegel für alle Frequenzen zusammen, </a:t>
            </a:r>
            <a:r>
              <a:rPr lang="de-DE" dirty="0" smtClean="0"/>
              <a:t>so erhalten </a:t>
            </a:r>
            <a:r>
              <a:rPr lang="de-DE" dirty="0"/>
              <a:t>wir den </a:t>
            </a:r>
            <a:r>
              <a:rPr lang="de-DE" b="1" dirty="0">
                <a:solidFill>
                  <a:schemeClr val="tx2"/>
                </a:solidFill>
              </a:rPr>
              <a:t>A-bewerteten</a:t>
            </a:r>
            <a:r>
              <a:rPr lang="de-DE" b="1" dirty="0"/>
              <a:t> </a:t>
            </a:r>
            <a:r>
              <a:rPr lang="de-DE" b="1" dirty="0" smtClean="0">
                <a:solidFill>
                  <a:schemeClr val="tx2"/>
                </a:solidFill>
              </a:rPr>
              <a:t>Summenschallleistungspegel </a:t>
            </a:r>
            <a:r>
              <a:rPr lang="de-DE" b="1" i="1" dirty="0" smtClean="0">
                <a:solidFill>
                  <a:schemeClr val="tx2"/>
                </a:solidFill>
              </a:rPr>
              <a:t>L</a:t>
            </a:r>
            <a:r>
              <a:rPr lang="de-DE" b="1" baseline="-25000" dirty="0" smtClean="0">
                <a:solidFill>
                  <a:schemeClr val="tx2"/>
                </a:solidFill>
              </a:rPr>
              <a:t>WA </a:t>
            </a:r>
            <a:r>
              <a:rPr lang="de-DE" b="1" dirty="0" smtClean="0">
                <a:solidFill>
                  <a:schemeClr val="tx2"/>
                </a:solidFill>
              </a:rPr>
              <a:t>in dB(A)</a:t>
            </a:r>
            <a:r>
              <a:rPr lang="de-DE" dirty="0" smtClean="0">
                <a:solidFill>
                  <a:schemeClr val="tx2"/>
                </a:solidFill>
              </a:rPr>
              <a:t>.</a:t>
            </a:r>
          </a:p>
          <a:p>
            <a:endParaRPr lang="de-DE" dirty="0" smtClean="0"/>
          </a:p>
          <a:p>
            <a:r>
              <a:rPr lang="de-DE" dirty="0" smtClean="0"/>
              <a:t>Der A-bewertete Summenschallleistungspegel gibt </a:t>
            </a:r>
            <a:r>
              <a:rPr lang="de-DE" dirty="0"/>
              <a:t>die </a:t>
            </a:r>
            <a:r>
              <a:rPr lang="de-DE" dirty="0" smtClean="0"/>
              <a:t>Größe </a:t>
            </a:r>
            <a:r>
              <a:rPr lang="de-DE" dirty="0"/>
              <a:t>des insgesamt abgestrahlten Schalls unter Berücksichtigung der Empfindlichkeit des menschlichen Gehörs an</a:t>
            </a:r>
            <a:r>
              <a:rPr lang="de-DE" dirty="0" smtClean="0"/>
              <a:t>.</a:t>
            </a:r>
          </a:p>
          <a:p>
            <a:endParaRPr lang="de-DE" dirty="0"/>
          </a:p>
          <a:p>
            <a:r>
              <a:rPr lang="de-DE" b="1" dirty="0" smtClean="0">
                <a:solidFill>
                  <a:srgbClr val="FF0000"/>
                </a:solidFill>
              </a:rPr>
              <a:t>Schalldruck- und Schallleistungspegel haben dieselbe Einheit dB bzw. dB(A). Es handelt sich aber um unter-schiedliche Größen, die gut auseinandergehalten werden müssen!</a:t>
            </a:r>
            <a:endParaRPr lang="de-DE" dirty="0">
              <a:solidFill>
                <a:srgbClr val="FF0000"/>
              </a:solidFill>
            </a:endParaRPr>
          </a:p>
        </p:txBody>
      </p:sp>
      <p:sp>
        <p:nvSpPr>
          <p:cNvPr id="2" name="Titel 1"/>
          <p:cNvSpPr>
            <a:spLocks noGrp="1"/>
          </p:cNvSpPr>
          <p:nvPr>
            <p:ph type="title"/>
          </p:nvPr>
        </p:nvSpPr>
        <p:spPr/>
        <p:txBody>
          <a:bodyPr>
            <a:noAutofit/>
          </a:bodyPr>
          <a:lstStyle/>
          <a:p>
            <a:r>
              <a:rPr lang="de-DE" sz="2400" b="1" dirty="0" smtClean="0"/>
              <a:t>Schallentstehung: A-bewerteter Schallleistungspegel</a:t>
            </a:r>
            <a:endParaRPr lang="de-DE" sz="2400" b="1" dirty="0"/>
          </a:p>
        </p:txBody>
      </p:sp>
      <p:sp>
        <p:nvSpPr>
          <p:cNvPr id="8" name="Datumsplatzhalter 7"/>
          <p:cNvSpPr>
            <a:spLocks noGrp="1"/>
          </p:cNvSpPr>
          <p:nvPr>
            <p:ph type="dt" sz="half" idx="15"/>
          </p:nvPr>
        </p:nvSpPr>
        <p:spPr/>
        <p:txBody>
          <a:bodyPr/>
          <a:lstStyle/>
          <a:p>
            <a:fld id="{F24DCEAA-9C6E-431C-A6A7-455C74191C05}"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14</a:t>
            </a:fld>
            <a:endParaRPr lang="de-DE" dirty="0"/>
          </a:p>
        </p:txBody>
      </p:sp>
    </p:spTree>
    <p:extLst>
      <p:ext uri="{BB962C8B-B14F-4D97-AF65-F5344CB8AC3E}">
        <p14:creationId xmlns:p14="http://schemas.microsoft.com/office/powerpoint/2010/main" val="760605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79208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4"/>
            <a:endParaRPr lang="de-DE" dirty="0"/>
          </a:p>
        </p:txBody>
      </p:sp>
      <p:sp>
        <p:nvSpPr>
          <p:cNvPr id="9" name="Inhaltsplatzhalter 8"/>
          <p:cNvSpPr>
            <a:spLocks noGrp="1"/>
          </p:cNvSpPr>
          <p:nvPr>
            <p:ph sz="quarter" idx="14"/>
          </p:nvPr>
        </p:nvSpPr>
        <p:spPr>
          <a:xfrm>
            <a:off x="415156" y="1342438"/>
            <a:ext cx="8333308" cy="635595"/>
          </a:xfrm>
        </p:spPr>
        <p:txBody>
          <a:bodyPr>
            <a:normAutofit fontScale="92500" lnSpcReduction="20000"/>
          </a:bodyPr>
          <a:lstStyle/>
          <a:p>
            <a:r>
              <a:rPr lang="de-DE" i="1" dirty="0"/>
              <a:t>Tabelle typischer Schallleistungspegel für verschiedene Geräte und Anlagen</a:t>
            </a:r>
          </a:p>
          <a:p>
            <a:endParaRPr lang="de-DE" dirty="0"/>
          </a:p>
          <a:p>
            <a:pPr lvl="4"/>
            <a:endParaRPr lang="de-DE" dirty="0"/>
          </a:p>
          <a:p>
            <a:endParaRPr lang="de-DE" dirty="0"/>
          </a:p>
        </p:txBody>
      </p:sp>
      <p:sp>
        <p:nvSpPr>
          <p:cNvPr id="7" name="Titel 6"/>
          <p:cNvSpPr>
            <a:spLocks noGrp="1"/>
          </p:cNvSpPr>
          <p:nvPr>
            <p:ph type="title"/>
          </p:nvPr>
        </p:nvSpPr>
        <p:spPr/>
        <p:txBody>
          <a:bodyPr>
            <a:normAutofit/>
          </a:bodyPr>
          <a:lstStyle/>
          <a:p>
            <a:r>
              <a:rPr lang="de-DE" dirty="0"/>
              <a:t>Schallentstehung: </a:t>
            </a:r>
            <a:r>
              <a:rPr lang="de-DE" dirty="0" smtClean="0"/>
              <a:t>typische Schallleistungspegel</a:t>
            </a:r>
            <a:endParaRPr lang="de-DE" dirty="0"/>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498144778"/>
              </p:ext>
            </p:extLst>
          </p:nvPr>
        </p:nvGraphicFramePr>
        <p:xfrm>
          <a:off x="250825" y="1975056"/>
          <a:ext cx="8620783" cy="4321787"/>
        </p:xfrm>
        <a:graphic>
          <a:graphicData uri="http://schemas.openxmlformats.org/drawingml/2006/table">
            <a:tbl>
              <a:tblPr firstRow="1" bandRow="1">
                <a:tableStyleId>{93296810-A885-4BE3-A3E7-6D5BEEA58F35}</a:tableStyleId>
              </a:tblPr>
              <a:tblGrid>
                <a:gridCol w="5977359"/>
                <a:gridCol w="2643424"/>
              </a:tblGrid>
              <a:tr h="265876">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Gerät / Anlage</a:t>
                      </a:r>
                      <a:endParaRPr lang="de-DE" sz="1800" b="1" kern="12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Mittlerer Schall-</a:t>
                      </a:r>
                      <a:r>
                        <a:rPr lang="de-DE" baseline="0" dirty="0" err="1" smtClean="0">
                          <a:solidFill>
                            <a:schemeClr val="accent6">
                              <a:lumMod val="20000"/>
                              <a:lumOff val="80000"/>
                            </a:schemeClr>
                          </a:solidFill>
                        </a:rPr>
                        <a:t>leistungspegel</a:t>
                      </a:r>
                      <a:r>
                        <a:rPr lang="de-DE" baseline="0" dirty="0" smtClean="0">
                          <a:solidFill>
                            <a:schemeClr val="accent6">
                              <a:lumMod val="20000"/>
                              <a:lumOff val="80000"/>
                            </a:schemeClr>
                          </a:solidFill>
                        </a:rPr>
                        <a:t> </a:t>
                      </a:r>
                      <a:r>
                        <a:rPr lang="de-DE" i="1" baseline="0" dirty="0" smtClean="0">
                          <a:solidFill>
                            <a:schemeClr val="accent6">
                              <a:lumMod val="20000"/>
                              <a:lumOff val="80000"/>
                            </a:schemeClr>
                          </a:solidFill>
                        </a:rPr>
                        <a:t>L</a:t>
                      </a:r>
                      <a:r>
                        <a:rPr lang="de-DE" i="0" baseline="-25000" dirty="0" smtClean="0">
                          <a:solidFill>
                            <a:schemeClr val="accent6">
                              <a:lumMod val="20000"/>
                              <a:lumOff val="80000"/>
                            </a:schemeClr>
                          </a:solidFill>
                        </a:rPr>
                        <a:t>WA</a:t>
                      </a:r>
                      <a:r>
                        <a:rPr lang="de-DE" baseline="-25000" dirty="0" smtClean="0">
                          <a:solidFill>
                            <a:schemeClr val="accent6">
                              <a:lumMod val="20000"/>
                              <a:lumOff val="80000"/>
                            </a:schemeClr>
                          </a:solidFill>
                        </a:rPr>
                        <a:t> </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Badezimmerlüftung,</a:t>
                      </a:r>
                      <a:r>
                        <a:rPr lang="de-DE" sz="1800" b="1" kern="1200" baseline="0" dirty="0" smtClean="0">
                          <a:solidFill>
                            <a:schemeClr val="accent6">
                              <a:lumMod val="75000"/>
                            </a:schemeClr>
                          </a:solidFill>
                          <a:latin typeface="+mn-lt"/>
                          <a:ea typeface="+mn-ea"/>
                          <a:cs typeface="+mn-cs"/>
                        </a:rPr>
                        <a:t> gute Ausführung</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35</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Haushaltsüblicher Gaszähler</a:t>
                      </a:r>
                      <a:r>
                        <a:rPr lang="de-DE" sz="1800" b="1" kern="1200" baseline="0" dirty="0" smtClean="0">
                          <a:solidFill>
                            <a:schemeClr val="accent6">
                              <a:lumMod val="75000"/>
                            </a:schemeClr>
                          </a:solidFill>
                          <a:latin typeface="+mn-lt"/>
                          <a:ea typeface="+mn-ea"/>
                          <a:cs typeface="+mn-cs"/>
                        </a:rPr>
                        <a:t> bei vollem Durchfluss</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45</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Kühlschrank</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50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60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err="1" smtClean="0">
                          <a:solidFill>
                            <a:schemeClr val="accent6">
                              <a:lumMod val="75000"/>
                            </a:schemeClr>
                          </a:solidFill>
                          <a:latin typeface="+mn-lt"/>
                          <a:ea typeface="+mn-ea"/>
                          <a:cs typeface="+mn-cs"/>
                        </a:rPr>
                        <a:t>Haarföhn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70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Staubsauger</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80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Rasenmäher</a:t>
                      </a: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90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Laubbläser</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100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Petrochemische</a:t>
                      </a:r>
                      <a:r>
                        <a:rPr lang="de-DE" sz="1800" b="1" kern="1200" baseline="0" dirty="0" smtClean="0">
                          <a:solidFill>
                            <a:schemeClr val="accent6">
                              <a:lumMod val="75000"/>
                            </a:schemeClr>
                          </a:solidFill>
                          <a:latin typeface="+mn-lt"/>
                          <a:ea typeface="+mn-ea"/>
                          <a:cs typeface="+mn-cs"/>
                        </a:rPr>
                        <a:t> Anlage, gesamt</a:t>
                      </a:r>
                      <a:endParaRPr lang="de-DE" sz="1800" b="1" kern="1200" dirty="0" smtClean="0">
                        <a:solidFill>
                          <a:schemeClr val="accent6">
                            <a:lumMod val="75000"/>
                          </a:schemeClr>
                        </a:solidFill>
                        <a:latin typeface="+mn-lt"/>
                        <a:ea typeface="+mn-ea"/>
                        <a:cs typeface="+mn-cs"/>
                      </a:endParaRPr>
                    </a:p>
                  </a:txBody>
                  <a:tcPr/>
                </a:tc>
                <a:tc>
                  <a:txBody>
                    <a:bodyPr/>
                    <a:lstStyle/>
                    <a:p>
                      <a:pPr marL="0" indent="0" algn="ctr" defTabSz="914400" rtl="0" eaLnBrk="1" latinLnBrk="0" hangingPunct="1">
                        <a:buFontTx/>
                        <a:buNone/>
                      </a:pPr>
                      <a:r>
                        <a:rPr lang="de-DE" sz="1800" b="1" i="0" kern="1200" dirty="0" smtClean="0">
                          <a:solidFill>
                            <a:schemeClr val="accent6">
                              <a:lumMod val="75000"/>
                            </a:schemeClr>
                          </a:solidFill>
                          <a:latin typeface="+mn-lt"/>
                          <a:ea typeface="+mn-ea"/>
                          <a:cs typeface="+mn-cs"/>
                        </a:rPr>
                        <a:t>110</a:t>
                      </a:r>
                      <a:endParaRPr lang="de-DE" sz="1800" b="1" i="0" kern="1200" dirty="0">
                        <a:solidFill>
                          <a:schemeClr val="accent6">
                            <a:lumMod val="75000"/>
                          </a:schemeClr>
                        </a:solidFill>
                        <a:latin typeface="+mn-lt"/>
                        <a:ea typeface="+mn-ea"/>
                        <a:cs typeface="+mn-cs"/>
                      </a:endParaRPr>
                    </a:p>
                  </a:txBody>
                  <a:tcPr/>
                </a:tc>
              </a:tr>
              <a:tr h="3898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Schweres Motorrad, Vollgas</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&gt; 120</a:t>
                      </a:r>
                      <a:endParaRPr lang="de-DE" sz="1800" b="1" i="0" kern="1200" dirty="0">
                        <a:solidFill>
                          <a:schemeClr val="accent6">
                            <a:lumMod val="75000"/>
                          </a:schemeClr>
                        </a:solidFill>
                        <a:latin typeface="+mn-lt"/>
                        <a:ea typeface="+mn-ea"/>
                        <a:cs typeface="+mn-cs"/>
                      </a:endParaRPr>
                    </a:p>
                  </a:txBody>
                  <a:tcPr/>
                </a:tc>
              </a:tr>
            </a:tbl>
          </a:graphicData>
        </a:graphic>
      </p:graphicFrame>
      <p:sp>
        <p:nvSpPr>
          <p:cNvPr id="10" name="Datumsplatzhalter 9"/>
          <p:cNvSpPr>
            <a:spLocks noGrp="1"/>
          </p:cNvSpPr>
          <p:nvPr>
            <p:ph type="dt" sz="half" idx="15"/>
          </p:nvPr>
        </p:nvSpPr>
        <p:spPr/>
        <p:txBody>
          <a:bodyPr/>
          <a:lstStyle/>
          <a:p>
            <a:fld id="{A529B81F-26E0-46CF-9CBA-B1063BE73261}" type="datetime1">
              <a:rPr lang="de-DE" smtClean="0"/>
              <a:t>26.05.2014</a:t>
            </a:fld>
            <a:endParaRPr lang="de-DE" dirty="0"/>
          </a:p>
        </p:txBody>
      </p:sp>
      <p:sp>
        <p:nvSpPr>
          <p:cNvPr id="11" name="Foliennummernplatzhalter 10"/>
          <p:cNvSpPr>
            <a:spLocks noGrp="1"/>
          </p:cNvSpPr>
          <p:nvPr>
            <p:ph type="sldNum" sz="quarter" idx="17"/>
          </p:nvPr>
        </p:nvSpPr>
        <p:spPr/>
        <p:txBody>
          <a:bodyPr/>
          <a:lstStyle/>
          <a:p>
            <a:fld id="{444A159E-39F8-4BD4-BAC6-A1654F7AE0EA}" type="slidenum">
              <a:rPr lang="de-DE" smtClean="0"/>
              <a:pPr/>
              <a:t>15</a:t>
            </a:fld>
            <a:endParaRPr lang="de-DE" dirty="0"/>
          </a:p>
        </p:txBody>
      </p:sp>
    </p:spTree>
    <p:extLst>
      <p:ext uri="{BB962C8B-B14F-4D97-AF65-F5344CB8AC3E}">
        <p14:creationId xmlns:p14="http://schemas.microsoft.com/office/powerpoint/2010/main" val="365716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295232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anose="05000000000000000000" pitchFamily="2" charset="2"/>
              <a:buChar char="§"/>
            </a:pPr>
            <a:endParaRPr lang="de-DE" dirty="0"/>
          </a:p>
        </p:txBody>
      </p:sp>
      <p:sp>
        <p:nvSpPr>
          <p:cNvPr id="9" name="Inhaltsplatzhalter 8"/>
          <p:cNvSpPr>
            <a:spLocks noGrp="1"/>
          </p:cNvSpPr>
          <p:nvPr>
            <p:ph sz="quarter" idx="14"/>
          </p:nvPr>
        </p:nvSpPr>
        <p:spPr>
          <a:xfrm>
            <a:off x="415155" y="1340768"/>
            <a:ext cx="8478019" cy="2939851"/>
          </a:xfrm>
        </p:spPr>
        <p:txBody>
          <a:bodyPr/>
          <a:lstStyle/>
          <a:p>
            <a:pPr marL="342900" indent="-342900">
              <a:buFont typeface="Arial" panose="020B0604020202020204" pitchFamily="34" charset="0"/>
              <a:buChar char="•"/>
            </a:pPr>
            <a:r>
              <a:rPr lang="de-DE" dirty="0"/>
              <a:t>Oft sind Schallquellen komplex und </a:t>
            </a:r>
            <a:r>
              <a:rPr lang="de-DE" dirty="0" smtClean="0"/>
              <a:t>eine Zerlegung in Teilschallquellen ist sinnvoll.</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Man unterscheidet </a:t>
            </a:r>
            <a:r>
              <a:rPr lang="de-DE" dirty="0" smtClean="0"/>
              <a:t>primäre </a:t>
            </a:r>
            <a:r>
              <a:rPr lang="de-DE" dirty="0"/>
              <a:t>Schallquellen und durch </a:t>
            </a:r>
            <a:r>
              <a:rPr lang="de-DE" dirty="0" smtClean="0"/>
              <a:t>Schall-übertragung angeregte sekundäre Schallquellen.</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Welche Teilschallquellen gibt es z</a:t>
            </a:r>
            <a:r>
              <a:rPr lang="de-DE" dirty="0" smtClean="0"/>
              <a:t>. B</a:t>
            </a:r>
            <a:r>
              <a:rPr lang="de-DE" dirty="0"/>
              <a:t>. bei einem BHKW</a:t>
            </a:r>
            <a:r>
              <a:rPr lang="de-DE" dirty="0" smtClean="0"/>
              <a:t>?</a:t>
            </a:r>
            <a:endParaRPr lang="de-DE" dirty="0"/>
          </a:p>
        </p:txBody>
      </p:sp>
      <p:sp>
        <p:nvSpPr>
          <p:cNvPr id="7" name="Titel 6"/>
          <p:cNvSpPr>
            <a:spLocks noGrp="1"/>
          </p:cNvSpPr>
          <p:nvPr>
            <p:ph type="title"/>
          </p:nvPr>
        </p:nvSpPr>
        <p:spPr/>
        <p:txBody>
          <a:bodyPr>
            <a:normAutofit/>
          </a:bodyPr>
          <a:lstStyle/>
          <a:p>
            <a:r>
              <a:rPr lang="de-DE" dirty="0"/>
              <a:t>Schallentstehung: Teilschallquellen </a:t>
            </a:r>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3619977846"/>
              </p:ext>
            </p:extLst>
          </p:nvPr>
        </p:nvGraphicFramePr>
        <p:xfrm>
          <a:off x="250825" y="4437112"/>
          <a:ext cx="8620783" cy="1828800"/>
        </p:xfrm>
        <a:graphic>
          <a:graphicData uri="http://schemas.openxmlformats.org/drawingml/2006/table">
            <a:tbl>
              <a:tblPr firstRow="1" bandRow="1">
                <a:tableStyleId>{93296810-A885-4BE3-A3E7-6D5BEEA58F35}</a:tableStyleId>
              </a:tblPr>
              <a:tblGrid>
                <a:gridCol w="5113263"/>
                <a:gridCol w="3507520"/>
              </a:tblGrid>
              <a:tr h="265876">
                <a:tc>
                  <a:txBody>
                    <a:bodyPr/>
                    <a:lstStyle/>
                    <a:p>
                      <a:pPr marL="0" algn="l" defTabSz="914400" rtl="0" eaLnBrk="1" latinLnBrk="0" hangingPunct="1"/>
                      <a:r>
                        <a:rPr lang="de-DE" sz="1800" b="1" kern="1200" dirty="0" smtClean="0">
                          <a:solidFill>
                            <a:schemeClr val="bg1">
                              <a:lumMod val="85000"/>
                            </a:schemeClr>
                          </a:solidFill>
                          <a:latin typeface="+mn-lt"/>
                          <a:ea typeface="+mn-ea"/>
                          <a:cs typeface="+mn-cs"/>
                        </a:rPr>
                        <a:t>Teilschallquellen eines BHKW-Moduls</a:t>
                      </a:r>
                      <a:endParaRPr lang="de-DE" sz="1800" b="1" kern="1200" dirty="0">
                        <a:solidFill>
                          <a:schemeClr val="bg1">
                            <a:lumMod val="85000"/>
                          </a:schemeClr>
                        </a:solidFill>
                        <a:latin typeface="+mn-lt"/>
                        <a:ea typeface="+mn-ea"/>
                        <a:cs typeface="+mn-cs"/>
                      </a:endParaRPr>
                    </a:p>
                  </a:txBody>
                  <a:tcPr/>
                </a:tc>
                <a:tc>
                  <a:txBody>
                    <a:bodyPr/>
                    <a:lstStyle/>
                    <a:p>
                      <a:pPr algn="l"/>
                      <a:r>
                        <a:rPr lang="de-DE" baseline="0" dirty="0" smtClean="0">
                          <a:solidFill>
                            <a:schemeClr val="accent6">
                              <a:lumMod val="20000"/>
                              <a:lumOff val="80000"/>
                            </a:schemeClr>
                          </a:solidFill>
                        </a:rPr>
                        <a:t>Art der Schallquelle</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Kaminmündung</a:t>
                      </a:r>
                      <a:endParaRPr lang="de-DE" sz="1800" b="1" kern="1200" dirty="0">
                        <a:solidFill>
                          <a:schemeClr val="accent6">
                            <a:lumMod val="75000"/>
                          </a:schemeClr>
                        </a:solidFill>
                        <a:latin typeface="+mn-lt"/>
                        <a:ea typeface="+mn-ea"/>
                        <a:cs typeface="+mn-cs"/>
                      </a:endParaRPr>
                    </a:p>
                  </a:txBody>
                  <a:tcPr/>
                </a:tc>
                <a:tc>
                  <a:txBody>
                    <a:bodyPr/>
                    <a:lstStyle/>
                    <a:p>
                      <a:pPr marL="0" algn="l" defTabSz="914400" rtl="0" eaLnBrk="1" latinLnBrk="0" hangingPunct="1"/>
                      <a:r>
                        <a:rPr lang="de-DE" sz="1800" b="1" i="0" kern="1200" dirty="0" smtClean="0">
                          <a:solidFill>
                            <a:schemeClr val="accent6">
                              <a:lumMod val="75000"/>
                            </a:schemeClr>
                          </a:solidFill>
                          <a:latin typeface="+mn-lt"/>
                          <a:ea typeface="+mn-ea"/>
                          <a:cs typeface="+mn-cs"/>
                        </a:rPr>
                        <a:t>Sekundäre</a:t>
                      </a:r>
                      <a:r>
                        <a:rPr lang="de-DE" sz="1800" b="1" i="0" kern="1200" baseline="0" dirty="0" smtClean="0">
                          <a:solidFill>
                            <a:schemeClr val="accent6">
                              <a:lumMod val="75000"/>
                            </a:schemeClr>
                          </a:solidFill>
                          <a:latin typeface="+mn-lt"/>
                          <a:ea typeface="+mn-ea"/>
                          <a:cs typeface="+mn-cs"/>
                        </a:rPr>
                        <a:t> Schallquelle</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Zu- und Abluftöffnung</a:t>
                      </a:r>
                      <a:endParaRPr lang="de-DE" sz="1800" b="1" kern="1200" dirty="0">
                        <a:solidFill>
                          <a:schemeClr val="accent6">
                            <a:lumMod val="75000"/>
                          </a:schemeClr>
                        </a:solidFill>
                        <a:latin typeface="+mn-lt"/>
                        <a:ea typeface="+mn-ea"/>
                        <a:cs typeface="+mn-cs"/>
                      </a:endParaRPr>
                    </a:p>
                  </a:txBody>
                  <a:tcPr/>
                </a:tc>
                <a:tc>
                  <a:txBody>
                    <a:bodyPr/>
                    <a:lstStyle/>
                    <a:p>
                      <a:pPr marL="0" algn="l" defTabSz="914400" rtl="0" eaLnBrk="1" latinLnBrk="0" hangingPunct="1"/>
                      <a:r>
                        <a:rPr lang="de-DE" sz="1800" b="1" i="0" kern="1200" dirty="0" smtClean="0">
                          <a:solidFill>
                            <a:schemeClr val="accent6">
                              <a:lumMod val="75000"/>
                            </a:schemeClr>
                          </a:solidFill>
                          <a:latin typeface="+mn-lt"/>
                          <a:ea typeface="+mn-ea"/>
                          <a:cs typeface="+mn-cs"/>
                        </a:rPr>
                        <a:t>Sekundäre</a:t>
                      </a:r>
                      <a:r>
                        <a:rPr lang="de-DE" sz="1800" b="1" i="0" kern="1200" baseline="0" dirty="0" smtClean="0">
                          <a:solidFill>
                            <a:schemeClr val="accent6">
                              <a:lumMod val="75000"/>
                            </a:schemeClr>
                          </a:solidFill>
                          <a:latin typeface="+mn-lt"/>
                          <a:ea typeface="+mn-ea"/>
                          <a:cs typeface="+mn-cs"/>
                        </a:rPr>
                        <a:t> Schallquelle</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Containerwand-</a:t>
                      </a:r>
                      <a:r>
                        <a:rPr lang="de-DE" sz="1800" b="1" kern="1200" baseline="0" dirty="0" smtClean="0">
                          <a:solidFill>
                            <a:schemeClr val="accent6">
                              <a:lumMod val="75000"/>
                            </a:schemeClr>
                          </a:solidFill>
                          <a:latin typeface="+mn-lt"/>
                          <a:ea typeface="+mn-ea"/>
                          <a:cs typeface="+mn-cs"/>
                        </a:rPr>
                        <a:t> und</a:t>
                      </a:r>
                      <a:r>
                        <a:rPr lang="de-DE" sz="1800" b="1" kern="1200" dirty="0" smtClean="0">
                          <a:solidFill>
                            <a:schemeClr val="accent6">
                              <a:lumMod val="75000"/>
                            </a:schemeClr>
                          </a:solidFill>
                          <a:latin typeface="+mn-lt"/>
                          <a:ea typeface="+mn-ea"/>
                          <a:cs typeface="+mn-cs"/>
                        </a:rPr>
                        <a:t> -</a:t>
                      </a:r>
                      <a:r>
                        <a:rPr lang="de-DE" sz="1800" b="1" kern="1200" dirty="0" err="1" smtClean="0">
                          <a:solidFill>
                            <a:schemeClr val="accent6">
                              <a:lumMod val="75000"/>
                            </a:schemeClr>
                          </a:solidFill>
                          <a:latin typeface="+mn-lt"/>
                          <a:ea typeface="+mn-ea"/>
                          <a:cs typeface="+mn-cs"/>
                        </a:rPr>
                        <a:t>deckenflächen</a:t>
                      </a:r>
                      <a:endParaRPr lang="de-DE" sz="1800" b="1" kern="1200" dirty="0">
                        <a:solidFill>
                          <a:schemeClr val="accent6">
                            <a:lumMod val="75000"/>
                          </a:schemeClr>
                        </a:solidFill>
                        <a:latin typeface="+mn-lt"/>
                        <a:ea typeface="+mn-ea"/>
                        <a:cs typeface="+mn-cs"/>
                      </a:endParaRPr>
                    </a:p>
                  </a:txBody>
                  <a:tcPr/>
                </a:tc>
                <a:tc>
                  <a:txBody>
                    <a:bodyPr/>
                    <a:lstStyle/>
                    <a:p>
                      <a:pPr marL="0" algn="l" defTabSz="914400" rtl="0" eaLnBrk="1" latinLnBrk="0" hangingPunct="1"/>
                      <a:r>
                        <a:rPr lang="de-DE" sz="1800" b="1" i="0" kern="1200" dirty="0" smtClean="0">
                          <a:solidFill>
                            <a:schemeClr val="accent6">
                              <a:lumMod val="75000"/>
                            </a:schemeClr>
                          </a:solidFill>
                          <a:latin typeface="+mn-lt"/>
                          <a:ea typeface="+mn-ea"/>
                          <a:cs typeface="+mn-cs"/>
                        </a:rPr>
                        <a:t>Sekundäre</a:t>
                      </a:r>
                      <a:r>
                        <a:rPr lang="de-DE" sz="1800" b="1" i="0" kern="1200" baseline="0" dirty="0" smtClean="0">
                          <a:solidFill>
                            <a:schemeClr val="accent6">
                              <a:lumMod val="75000"/>
                            </a:schemeClr>
                          </a:solidFill>
                          <a:latin typeface="+mn-lt"/>
                          <a:ea typeface="+mn-ea"/>
                          <a:cs typeface="+mn-cs"/>
                        </a:rPr>
                        <a:t> Schallquelle</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Notkühler</a:t>
                      </a:r>
                      <a:endParaRPr lang="de-DE" sz="1800" b="1" kern="1200" dirty="0">
                        <a:solidFill>
                          <a:schemeClr val="accent6">
                            <a:lumMod val="75000"/>
                          </a:schemeClr>
                        </a:solidFill>
                        <a:latin typeface="+mn-lt"/>
                        <a:ea typeface="+mn-ea"/>
                        <a:cs typeface="+mn-cs"/>
                      </a:endParaRPr>
                    </a:p>
                  </a:txBody>
                  <a:tcPr/>
                </a:tc>
                <a:tc>
                  <a:txBody>
                    <a:bodyPr/>
                    <a:lstStyle/>
                    <a:p>
                      <a:pPr marL="0" algn="l" defTabSz="914400" rtl="0" eaLnBrk="1" latinLnBrk="0" hangingPunct="1"/>
                      <a:r>
                        <a:rPr lang="de-DE" sz="1800" b="1" i="0" kern="1200" dirty="0" smtClean="0">
                          <a:solidFill>
                            <a:schemeClr val="accent6">
                              <a:lumMod val="75000"/>
                            </a:schemeClr>
                          </a:solidFill>
                          <a:latin typeface="+mn-lt"/>
                          <a:ea typeface="+mn-ea"/>
                          <a:cs typeface="+mn-cs"/>
                        </a:rPr>
                        <a:t>Primäre Schallquelle</a:t>
                      </a:r>
                      <a:endParaRPr lang="de-DE" sz="1800" b="1" i="0" kern="1200" dirty="0">
                        <a:solidFill>
                          <a:schemeClr val="accent6">
                            <a:lumMod val="75000"/>
                          </a:schemeClr>
                        </a:solidFill>
                        <a:latin typeface="+mn-lt"/>
                        <a:ea typeface="+mn-ea"/>
                        <a:cs typeface="+mn-cs"/>
                      </a:endParaRPr>
                    </a:p>
                  </a:txBody>
                  <a:tcPr/>
                </a:tc>
              </a:tr>
            </a:tbl>
          </a:graphicData>
        </a:graphic>
      </p:graphicFrame>
      <p:sp>
        <p:nvSpPr>
          <p:cNvPr id="10" name="Datumsplatzhalter 9"/>
          <p:cNvSpPr>
            <a:spLocks noGrp="1"/>
          </p:cNvSpPr>
          <p:nvPr>
            <p:ph type="dt" sz="half" idx="15"/>
          </p:nvPr>
        </p:nvSpPr>
        <p:spPr/>
        <p:txBody>
          <a:bodyPr/>
          <a:lstStyle/>
          <a:p>
            <a:fld id="{F6CB1C44-7FB9-4012-B919-FFE4050E2F04}" type="datetime1">
              <a:rPr lang="de-DE" smtClean="0"/>
              <a:t>26.05.2014</a:t>
            </a:fld>
            <a:endParaRPr lang="de-DE" dirty="0"/>
          </a:p>
        </p:txBody>
      </p:sp>
      <p:sp>
        <p:nvSpPr>
          <p:cNvPr id="11" name="Foliennummernplatzhalter 10"/>
          <p:cNvSpPr>
            <a:spLocks noGrp="1"/>
          </p:cNvSpPr>
          <p:nvPr>
            <p:ph type="sldNum" sz="quarter" idx="17"/>
          </p:nvPr>
        </p:nvSpPr>
        <p:spPr/>
        <p:txBody>
          <a:bodyPr/>
          <a:lstStyle/>
          <a:p>
            <a:fld id="{444A159E-39F8-4BD4-BAC6-A1654F7AE0EA}" type="slidenum">
              <a:rPr lang="de-DE" smtClean="0"/>
              <a:pPr/>
              <a:t>16</a:t>
            </a:fld>
            <a:endParaRPr lang="de-DE" dirty="0"/>
          </a:p>
        </p:txBody>
      </p:sp>
    </p:spTree>
    <p:extLst>
      <p:ext uri="{BB962C8B-B14F-4D97-AF65-F5344CB8AC3E}">
        <p14:creationId xmlns:p14="http://schemas.microsoft.com/office/powerpoint/2010/main" val="3902889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3721536"/>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Wingdings" panose="05000000000000000000" pitchFamily="2" charset="2"/>
              <a:buChar char="§"/>
            </a:pPr>
            <a:endParaRPr lang="de-DE" dirty="0"/>
          </a:p>
        </p:txBody>
      </p:sp>
      <mc:AlternateContent xmlns:mc="http://schemas.openxmlformats.org/markup-compatibility/2006">
        <mc:Choice xmlns:a14="http://schemas.microsoft.com/office/drawing/2010/main" Requires="a14">
          <p:sp>
            <p:nvSpPr>
              <p:cNvPr id="9" name="Inhaltsplatzhalter 8"/>
              <p:cNvSpPr>
                <a:spLocks noGrp="1"/>
              </p:cNvSpPr>
              <p:nvPr>
                <p:ph sz="quarter" idx="14"/>
              </p:nvPr>
            </p:nvSpPr>
            <p:spPr>
              <a:xfrm>
                <a:off x="415156" y="1497261"/>
                <a:ext cx="8333308" cy="3421027"/>
              </a:xfrm>
            </p:spPr>
            <p:txBody>
              <a:bodyPr>
                <a:normAutofit fontScale="92500"/>
              </a:bodyPr>
              <a:lstStyle/>
              <a:p>
                <a:pPr marL="342900" indent="-342900">
                  <a:buFont typeface="Wingdings" panose="05000000000000000000" pitchFamily="2" charset="2"/>
                  <a:buChar char="§"/>
                </a:pPr>
                <a:r>
                  <a:rPr lang="de-DE" dirty="0"/>
                  <a:t>Ist man weit genug entfernt, wirken mehrere schwächere Schallquellen zusammen wie </a:t>
                </a:r>
                <a:r>
                  <a:rPr lang="de-DE" dirty="0" smtClean="0"/>
                  <a:t>eine einzige </a:t>
                </a:r>
                <a:r>
                  <a:rPr lang="de-DE" dirty="0"/>
                  <a:t>stärkere Schallquelle.</a:t>
                </a:r>
              </a:p>
              <a:p>
                <a:pPr marL="342900" indent="-342900">
                  <a:buFont typeface="Wingdings" panose="05000000000000000000" pitchFamily="2" charset="2"/>
                  <a:buChar char="§"/>
                </a:pPr>
                <a:endParaRPr lang="de-DE" dirty="0"/>
              </a:p>
              <a:p>
                <a:pPr marL="342900" indent="-342900">
                  <a:buFont typeface="Wingdings" panose="05000000000000000000" pitchFamily="2" charset="2"/>
                  <a:buChar char="§"/>
                </a:pPr>
                <a:r>
                  <a:rPr lang="de-DE" dirty="0"/>
                  <a:t>Der Schallleistungspegel einer Gesamtschallquelle lässt sich aus den Schallleistungspegeln der Teilquellen berechnen.</a:t>
                </a:r>
              </a:p>
              <a:p>
                <a:pPr marL="342900" indent="-342900">
                  <a:buFont typeface="Wingdings" panose="05000000000000000000" pitchFamily="2" charset="2"/>
                  <a:buChar char="§"/>
                </a:pPr>
                <a:endParaRPr lang="de-DE" dirty="0"/>
              </a:p>
              <a:p>
                <a:pPr marL="342900" indent="-342900">
                  <a:buFont typeface="Wingdings" panose="05000000000000000000" pitchFamily="2" charset="2"/>
                  <a:buChar char="§"/>
                </a:pPr>
                <a:r>
                  <a:rPr lang="de-DE" dirty="0"/>
                  <a:t>Die Ausführung der </a:t>
                </a:r>
                <a:r>
                  <a:rPr lang="de-DE" b="1" dirty="0">
                    <a:solidFill>
                      <a:schemeClr val="tx2"/>
                    </a:solidFill>
                  </a:rPr>
                  <a:t>Pegeladdition</a:t>
                </a:r>
                <a:r>
                  <a:rPr lang="de-DE" dirty="0">
                    <a:solidFill>
                      <a:schemeClr val="tx2"/>
                    </a:solidFill>
                  </a:rPr>
                  <a:t> </a:t>
                </a:r>
                <a:r>
                  <a:rPr lang="de-DE" dirty="0"/>
                  <a:t>funktioniert wie folgt:</a:t>
                </a:r>
              </a:p>
              <a:p>
                <a:pPr/>
                <a14:m>
                  <m:oMathPara xmlns:m="http://schemas.openxmlformats.org/officeDocument/2006/math">
                    <m:oMathParaPr>
                      <m:jc m:val="centerGroup"/>
                    </m:oMathParaPr>
                    <m:oMath xmlns:m="http://schemas.openxmlformats.org/officeDocument/2006/math">
                      <m:sSub>
                        <m:sSubPr>
                          <m:ctrlPr>
                            <a:rPr lang="de-DE" b="1" i="1" smtClean="0">
                              <a:solidFill>
                                <a:schemeClr val="tx2"/>
                              </a:solidFill>
                              <a:latin typeface="Cambria Math"/>
                            </a:rPr>
                          </m:ctrlPr>
                        </m:sSubPr>
                        <m:e>
                          <m:r>
                            <a:rPr lang="de-DE" b="1" i="1">
                              <a:solidFill>
                                <a:schemeClr val="tx2"/>
                              </a:solidFill>
                              <a:latin typeface="Cambria Math"/>
                            </a:rPr>
                            <m:t>𝑳</m:t>
                          </m:r>
                        </m:e>
                        <m:sub>
                          <m:r>
                            <a:rPr lang="de-DE" b="1" i="0">
                              <a:solidFill>
                                <a:schemeClr val="tx2"/>
                              </a:solidFill>
                              <a:latin typeface="Cambria Math"/>
                            </a:rPr>
                            <m:t>𝐖</m:t>
                          </m:r>
                          <m:r>
                            <a:rPr lang="de-DE" b="1" i="0">
                              <a:solidFill>
                                <a:schemeClr val="tx2"/>
                              </a:solidFill>
                              <a:latin typeface="Cambria Math"/>
                            </a:rPr>
                            <m:t>,</m:t>
                          </m:r>
                          <m:r>
                            <a:rPr lang="de-DE" b="1" i="0">
                              <a:solidFill>
                                <a:schemeClr val="tx2"/>
                              </a:solidFill>
                              <a:latin typeface="Cambria Math"/>
                            </a:rPr>
                            <m:t>𝐆𝐞𝐬𝐚𝐦𝐭</m:t>
                          </m:r>
                        </m:sub>
                      </m:sSub>
                      <m:r>
                        <a:rPr lang="de-DE" b="1" i="1">
                          <a:solidFill>
                            <a:schemeClr val="tx2"/>
                          </a:solidFill>
                          <a:latin typeface="Cambria Math"/>
                        </a:rPr>
                        <m:t>=</m:t>
                      </m:r>
                      <m:r>
                        <a:rPr lang="de-DE" b="1" i="1">
                          <a:solidFill>
                            <a:schemeClr val="tx2"/>
                          </a:solidFill>
                          <a:latin typeface="Cambria Math"/>
                        </a:rPr>
                        <m:t>𝟏𝟎</m:t>
                      </m:r>
                      <m:r>
                        <a:rPr lang="de-DE" b="1" i="1">
                          <a:solidFill>
                            <a:schemeClr val="tx2"/>
                          </a:solidFill>
                          <a:latin typeface="Cambria Math"/>
                          <a:ea typeface="Cambria Math"/>
                        </a:rPr>
                        <m:t>∙</m:t>
                      </m:r>
                      <m:sSub>
                        <m:sSubPr>
                          <m:ctrlPr>
                            <a:rPr lang="de-DE" b="1" i="1">
                              <a:solidFill>
                                <a:schemeClr val="tx2"/>
                              </a:solidFill>
                              <a:latin typeface="Cambria Math"/>
                              <a:ea typeface="Cambria Math"/>
                            </a:rPr>
                          </m:ctrlPr>
                        </m:sSubPr>
                        <m:e>
                          <m:r>
                            <a:rPr lang="de-DE" b="1" i="1">
                              <a:solidFill>
                                <a:schemeClr val="tx2"/>
                              </a:solidFill>
                              <a:latin typeface="Cambria Math"/>
                              <a:ea typeface="Cambria Math"/>
                            </a:rPr>
                            <m:t>𝒍𝒐𝒈</m:t>
                          </m:r>
                        </m:e>
                        <m:sub>
                          <m:r>
                            <a:rPr lang="de-DE" b="1" i="1">
                              <a:solidFill>
                                <a:schemeClr val="tx2"/>
                              </a:solidFill>
                              <a:latin typeface="Cambria Math"/>
                              <a:ea typeface="Cambria Math"/>
                            </a:rPr>
                            <m:t>𝟏𝟎</m:t>
                          </m:r>
                        </m:sub>
                      </m:sSub>
                      <m:d>
                        <m:dPr>
                          <m:ctrlPr>
                            <a:rPr lang="de-DE" b="1" i="1">
                              <a:solidFill>
                                <a:schemeClr val="tx2"/>
                              </a:solidFill>
                              <a:latin typeface="Cambria Math"/>
                              <a:ea typeface="Cambria Math"/>
                            </a:rPr>
                          </m:ctrlPr>
                        </m:dPr>
                        <m:e>
                          <m:sSup>
                            <m:sSupPr>
                              <m:ctrlPr>
                                <a:rPr lang="de-DE" b="1" i="1">
                                  <a:solidFill>
                                    <a:schemeClr val="tx2"/>
                                  </a:solidFill>
                                  <a:latin typeface="Cambria Math"/>
                                  <a:ea typeface="Cambria Math"/>
                                </a:rPr>
                              </m:ctrlPr>
                            </m:sSupPr>
                            <m:e>
                              <m:r>
                                <a:rPr lang="de-DE" b="1" i="1">
                                  <a:solidFill>
                                    <a:schemeClr val="tx2"/>
                                  </a:solidFill>
                                  <a:latin typeface="Cambria Math"/>
                                  <a:ea typeface="Cambria Math"/>
                                </a:rPr>
                                <m:t>𝟏𝟎</m:t>
                              </m:r>
                            </m:e>
                            <m:sup>
                              <m:box>
                                <m:boxPr>
                                  <m:ctrlPr>
                                    <a:rPr lang="de-DE" b="1" i="1">
                                      <a:solidFill>
                                        <a:schemeClr val="tx2"/>
                                      </a:solidFill>
                                      <a:latin typeface="Cambria Math"/>
                                      <a:ea typeface="Cambria Math"/>
                                    </a:rPr>
                                  </m:ctrlPr>
                                </m:boxPr>
                                <m:e>
                                  <m:argPr>
                                    <m:argSz m:val="-1"/>
                                  </m:argPr>
                                  <m:f>
                                    <m:fPr>
                                      <m:ctrlPr>
                                        <a:rPr lang="de-DE" b="1" i="1">
                                          <a:solidFill>
                                            <a:schemeClr val="tx2"/>
                                          </a:solidFill>
                                          <a:latin typeface="Cambria Math"/>
                                          <a:ea typeface="Cambria Math"/>
                                        </a:rPr>
                                      </m:ctrlPr>
                                    </m:fPr>
                                    <m:num>
                                      <m:sSub>
                                        <m:sSubPr>
                                          <m:ctrlPr>
                                            <a:rPr lang="de-DE" b="1" i="1">
                                              <a:solidFill>
                                                <a:schemeClr val="tx2"/>
                                              </a:solidFill>
                                              <a:latin typeface="Cambria Math"/>
                                              <a:ea typeface="Cambria Math"/>
                                            </a:rPr>
                                          </m:ctrlPr>
                                        </m:sSubPr>
                                        <m:e>
                                          <m:r>
                                            <a:rPr lang="de-DE" b="1" i="1">
                                              <a:solidFill>
                                                <a:schemeClr val="tx2"/>
                                              </a:solidFill>
                                              <a:latin typeface="Cambria Math"/>
                                              <a:ea typeface="Cambria Math"/>
                                            </a:rPr>
                                            <m:t>𝑳</m:t>
                                          </m:r>
                                        </m:e>
                                        <m:sub>
                                          <m:r>
                                            <a:rPr lang="de-DE" b="1" i="0">
                                              <a:solidFill>
                                                <a:schemeClr val="tx2"/>
                                              </a:solidFill>
                                              <a:latin typeface="Cambria Math"/>
                                              <a:ea typeface="Cambria Math"/>
                                            </a:rPr>
                                            <m:t>𝐖</m:t>
                                          </m:r>
                                          <m:r>
                                            <a:rPr lang="de-DE" b="1" i="0">
                                              <a:solidFill>
                                                <a:schemeClr val="tx2"/>
                                              </a:solidFill>
                                              <a:latin typeface="Cambria Math"/>
                                              <a:ea typeface="Cambria Math"/>
                                            </a:rPr>
                                            <m:t>,</m:t>
                                          </m:r>
                                          <m:r>
                                            <a:rPr lang="de-DE" b="1" i="0">
                                              <a:solidFill>
                                                <a:schemeClr val="tx2"/>
                                              </a:solidFill>
                                              <a:latin typeface="Cambria Math"/>
                                              <a:ea typeface="Cambria Math"/>
                                            </a:rPr>
                                            <m:t>𝟏</m:t>
                                          </m:r>
                                        </m:sub>
                                      </m:sSub>
                                    </m:num>
                                    <m:den>
                                      <m:r>
                                        <a:rPr lang="de-DE" b="1" i="1">
                                          <a:solidFill>
                                            <a:schemeClr val="tx2"/>
                                          </a:solidFill>
                                          <a:latin typeface="Cambria Math"/>
                                          <a:ea typeface="Cambria Math"/>
                                        </a:rPr>
                                        <m:t>𝟏𝟎</m:t>
                                      </m:r>
                                    </m:den>
                                  </m:f>
                                </m:e>
                              </m:box>
                            </m:sup>
                          </m:sSup>
                          <m:r>
                            <a:rPr lang="de-DE" b="1" i="1">
                              <a:solidFill>
                                <a:schemeClr val="tx2"/>
                              </a:solidFill>
                              <a:latin typeface="Cambria Math"/>
                              <a:ea typeface="Cambria Math"/>
                            </a:rPr>
                            <m:t>+</m:t>
                          </m:r>
                          <m:sSup>
                            <m:sSupPr>
                              <m:ctrlPr>
                                <a:rPr lang="de-DE" b="1" i="1">
                                  <a:solidFill>
                                    <a:schemeClr val="tx2"/>
                                  </a:solidFill>
                                  <a:latin typeface="Cambria Math"/>
                                  <a:ea typeface="Cambria Math"/>
                                </a:rPr>
                              </m:ctrlPr>
                            </m:sSupPr>
                            <m:e>
                              <m:r>
                                <a:rPr lang="de-DE" b="1" i="1">
                                  <a:solidFill>
                                    <a:schemeClr val="tx2"/>
                                  </a:solidFill>
                                  <a:latin typeface="Cambria Math"/>
                                  <a:ea typeface="Cambria Math"/>
                                </a:rPr>
                                <m:t>𝟏𝟎</m:t>
                              </m:r>
                            </m:e>
                            <m:sup>
                              <m:box>
                                <m:boxPr>
                                  <m:ctrlPr>
                                    <a:rPr lang="de-DE" b="1" i="1">
                                      <a:solidFill>
                                        <a:schemeClr val="tx2"/>
                                      </a:solidFill>
                                      <a:latin typeface="Cambria Math"/>
                                      <a:ea typeface="Cambria Math"/>
                                    </a:rPr>
                                  </m:ctrlPr>
                                </m:boxPr>
                                <m:e>
                                  <m:argPr>
                                    <m:argSz m:val="-1"/>
                                  </m:argPr>
                                  <m:f>
                                    <m:fPr>
                                      <m:ctrlPr>
                                        <a:rPr lang="de-DE" b="1" i="1">
                                          <a:solidFill>
                                            <a:schemeClr val="tx2"/>
                                          </a:solidFill>
                                          <a:latin typeface="Cambria Math"/>
                                          <a:ea typeface="Cambria Math"/>
                                        </a:rPr>
                                      </m:ctrlPr>
                                    </m:fPr>
                                    <m:num>
                                      <m:sSub>
                                        <m:sSubPr>
                                          <m:ctrlPr>
                                            <a:rPr lang="de-DE" b="1" i="1">
                                              <a:solidFill>
                                                <a:schemeClr val="tx2"/>
                                              </a:solidFill>
                                              <a:latin typeface="Cambria Math"/>
                                              <a:ea typeface="Cambria Math"/>
                                            </a:rPr>
                                          </m:ctrlPr>
                                        </m:sSubPr>
                                        <m:e>
                                          <m:r>
                                            <a:rPr lang="de-DE" b="1" i="1">
                                              <a:solidFill>
                                                <a:schemeClr val="tx2"/>
                                              </a:solidFill>
                                              <a:latin typeface="Cambria Math"/>
                                              <a:ea typeface="Cambria Math"/>
                                            </a:rPr>
                                            <m:t>𝑳</m:t>
                                          </m:r>
                                        </m:e>
                                        <m:sub>
                                          <m:r>
                                            <a:rPr lang="de-DE" b="1" i="0">
                                              <a:solidFill>
                                                <a:schemeClr val="tx2"/>
                                              </a:solidFill>
                                              <a:latin typeface="Cambria Math"/>
                                              <a:ea typeface="Cambria Math"/>
                                            </a:rPr>
                                            <m:t>𝐖</m:t>
                                          </m:r>
                                          <m:r>
                                            <a:rPr lang="de-DE" b="1" i="0">
                                              <a:solidFill>
                                                <a:schemeClr val="tx2"/>
                                              </a:solidFill>
                                              <a:latin typeface="Cambria Math"/>
                                              <a:ea typeface="Cambria Math"/>
                                            </a:rPr>
                                            <m:t>,</m:t>
                                          </m:r>
                                          <m:r>
                                            <a:rPr lang="de-DE" b="1" i="0">
                                              <a:solidFill>
                                                <a:schemeClr val="tx2"/>
                                              </a:solidFill>
                                              <a:latin typeface="Cambria Math"/>
                                              <a:ea typeface="Cambria Math"/>
                                            </a:rPr>
                                            <m:t>𝟐</m:t>
                                          </m:r>
                                        </m:sub>
                                      </m:sSub>
                                    </m:num>
                                    <m:den>
                                      <m:r>
                                        <a:rPr lang="de-DE" b="1" i="1">
                                          <a:solidFill>
                                            <a:schemeClr val="tx2"/>
                                          </a:solidFill>
                                          <a:latin typeface="Cambria Math"/>
                                          <a:ea typeface="Cambria Math"/>
                                        </a:rPr>
                                        <m:t>𝟏𝟎</m:t>
                                      </m:r>
                                    </m:den>
                                  </m:f>
                                </m:e>
                              </m:box>
                            </m:sup>
                          </m:sSup>
                        </m:e>
                      </m:d>
                    </m:oMath>
                  </m:oMathPara>
                </a14:m>
                <a:endParaRPr lang="de-DE" dirty="0">
                  <a:solidFill>
                    <a:schemeClr val="tx2"/>
                  </a:solidFill>
                </a:endParaRPr>
              </a:p>
              <a:p>
                <a:endParaRPr lang="de-DE" dirty="0"/>
              </a:p>
            </p:txBody>
          </p:sp>
        </mc:Choice>
        <mc:Fallback>
          <p:sp>
            <p:nvSpPr>
              <p:cNvPr id="9" name="Inhaltsplatzhalter 8"/>
              <p:cNvSpPr>
                <a:spLocks noGrp="1" noRot="1" noChangeAspect="1" noMove="1" noResize="1" noEditPoints="1" noAdjustHandles="1" noChangeArrowheads="1" noChangeShapeType="1" noTextEdit="1"/>
              </p:cNvSpPr>
              <p:nvPr>
                <p:ph sz="quarter" idx="14"/>
              </p:nvPr>
            </p:nvSpPr>
            <p:spPr>
              <a:xfrm>
                <a:off x="415156" y="1497261"/>
                <a:ext cx="8333308" cy="3421027"/>
              </a:xfrm>
              <a:blipFill rotWithShape="1">
                <a:blip r:embed="rId3"/>
                <a:stretch>
                  <a:fillRect l="-1829" t="-2317" r="-1536"/>
                </a:stretch>
              </a:blipFill>
            </p:spPr>
            <p:txBody>
              <a:bodyPr/>
              <a:lstStyle/>
              <a:p>
                <a:r>
                  <a:rPr lang="de-DE">
                    <a:noFill/>
                  </a:rPr>
                  <a:t> </a:t>
                </a:r>
              </a:p>
            </p:txBody>
          </p:sp>
        </mc:Fallback>
      </mc:AlternateContent>
      <p:sp>
        <p:nvSpPr>
          <p:cNvPr id="7" name="Titel 6"/>
          <p:cNvSpPr>
            <a:spLocks noGrp="1"/>
          </p:cNvSpPr>
          <p:nvPr>
            <p:ph type="title"/>
          </p:nvPr>
        </p:nvSpPr>
        <p:spPr/>
        <p:txBody>
          <a:bodyPr>
            <a:normAutofit/>
          </a:bodyPr>
          <a:lstStyle/>
          <a:p>
            <a:r>
              <a:rPr lang="de-DE" dirty="0"/>
              <a:t>Schallentstehung: Pegeladdition </a:t>
            </a:r>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6" name="Tabelle 5"/>
          <p:cNvGraphicFramePr>
            <a:graphicFrameLocks noGrp="1"/>
          </p:cNvGraphicFramePr>
          <p:nvPr>
            <p:extLst>
              <p:ext uri="{D42A27DB-BD31-4B8C-83A1-F6EECF244321}">
                <p14:modId xmlns:p14="http://schemas.microsoft.com/office/powerpoint/2010/main" val="282997533"/>
              </p:ext>
            </p:extLst>
          </p:nvPr>
        </p:nvGraphicFramePr>
        <p:xfrm>
          <a:off x="280258" y="4918288"/>
          <a:ext cx="8620783" cy="1463040"/>
        </p:xfrm>
        <a:graphic>
          <a:graphicData uri="http://schemas.openxmlformats.org/drawingml/2006/table">
            <a:tbl>
              <a:tblPr firstRow="1" bandRow="1">
                <a:tableStyleId>{93296810-A885-4BE3-A3E7-6D5BEEA58F35}</a:tableStyleId>
              </a:tblPr>
              <a:tblGrid>
                <a:gridCol w="2923590"/>
                <a:gridCol w="2736304"/>
                <a:gridCol w="2960889"/>
              </a:tblGrid>
              <a:tr h="265876">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Pegel</a:t>
                      </a:r>
                      <a:r>
                        <a:rPr lang="de-DE" sz="1800" b="1" kern="1200" baseline="0" dirty="0" smtClean="0">
                          <a:solidFill>
                            <a:schemeClr val="bg1">
                              <a:lumMod val="85000"/>
                            </a:schemeClr>
                          </a:solidFill>
                          <a:latin typeface="+mn-lt"/>
                          <a:ea typeface="+mn-ea"/>
                          <a:cs typeface="+mn-cs"/>
                        </a:rPr>
                        <a:t> 1: </a:t>
                      </a:r>
                      <a:r>
                        <a:rPr lang="de-DE" sz="1800" b="1" i="1" kern="1200" baseline="0" dirty="0" smtClean="0">
                          <a:solidFill>
                            <a:schemeClr val="bg1">
                              <a:lumMod val="85000"/>
                            </a:schemeClr>
                          </a:solidFill>
                          <a:latin typeface="+mn-lt"/>
                          <a:ea typeface="+mn-ea"/>
                          <a:cs typeface="+mn-cs"/>
                        </a:rPr>
                        <a:t>L</a:t>
                      </a:r>
                      <a:r>
                        <a:rPr lang="de-DE" sz="1800" b="1" kern="1200" baseline="-25000" dirty="0" smtClean="0">
                          <a:solidFill>
                            <a:schemeClr val="bg1">
                              <a:lumMod val="85000"/>
                            </a:schemeClr>
                          </a:solidFill>
                          <a:latin typeface="+mn-lt"/>
                          <a:ea typeface="+mn-ea"/>
                          <a:cs typeface="+mn-cs"/>
                        </a:rPr>
                        <a:t>W,1</a:t>
                      </a:r>
                      <a:endParaRPr lang="de-DE" sz="1800" b="1" kern="1200" baseline="-25000" dirty="0">
                        <a:solidFill>
                          <a:schemeClr val="bg1">
                            <a:lumMod val="8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Pegel 2: </a:t>
                      </a:r>
                      <a:r>
                        <a:rPr lang="de-DE" sz="1800" b="1" i="1" kern="1200" dirty="0" smtClean="0">
                          <a:solidFill>
                            <a:schemeClr val="bg1">
                              <a:lumMod val="85000"/>
                            </a:schemeClr>
                          </a:solidFill>
                          <a:latin typeface="+mn-lt"/>
                          <a:ea typeface="+mn-ea"/>
                          <a:cs typeface="+mn-cs"/>
                        </a:rPr>
                        <a:t>L</a:t>
                      </a:r>
                      <a:r>
                        <a:rPr lang="de-DE" sz="1800" b="1" kern="1200" baseline="-25000" dirty="0" smtClean="0">
                          <a:solidFill>
                            <a:schemeClr val="bg1">
                              <a:lumMod val="85000"/>
                            </a:schemeClr>
                          </a:solidFill>
                          <a:latin typeface="+mn-lt"/>
                          <a:ea typeface="+mn-ea"/>
                          <a:cs typeface="+mn-cs"/>
                        </a:rPr>
                        <a:t>W,2</a:t>
                      </a:r>
                      <a:endParaRPr lang="de-DE" sz="1800" b="1" kern="1200" baseline="-250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Gesamtpegel </a:t>
                      </a:r>
                      <a:r>
                        <a:rPr lang="de-DE" i="1" baseline="0" dirty="0" err="1" smtClean="0">
                          <a:solidFill>
                            <a:schemeClr val="accent6">
                              <a:lumMod val="20000"/>
                              <a:lumOff val="80000"/>
                            </a:schemeClr>
                          </a:solidFill>
                        </a:rPr>
                        <a:t>L</a:t>
                      </a:r>
                      <a:r>
                        <a:rPr lang="de-DE" baseline="-25000" dirty="0" err="1" smtClean="0">
                          <a:solidFill>
                            <a:schemeClr val="accent6">
                              <a:lumMod val="20000"/>
                              <a:lumOff val="80000"/>
                            </a:schemeClr>
                          </a:solidFill>
                        </a:rPr>
                        <a:t>W,Ges</a:t>
                      </a:r>
                      <a:r>
                        <a:rPr lang="de-DE" baseline="-25000" dirty="0" smtClean="0">
                          <a:solidFill>
                            <a:schemeClr val="accent6">
                              <a:lumMod val="20000"/>
                              <a:lumOff val="80000"/>
                            </a:schemeClr>
                          </a:solidFill>
                        </a:rPr>
                        <a:t>.</a:t>
                      </a:r>
                      <a:endParaRPr lang="de-DE" baseline="-25000" dirty="0">
                        <a:solidFill>
                          <a:schemeClr val="accent6">
                            <a:lumMod val="20000"/>
                            <a:lumOff val="80000"/>
                          </a:schemeClr>
                        </a:solidFill>
                      </a:endParaRPr>
                    </a:p>
                  </a:txBody>
                  <a:tcPr/>
                </a:tc>
              </a:tr>
              <a:tr h="282312">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40 dB</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37 dB</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41,8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40 dB</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34 dB</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41,0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40 dB</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30 dB</a:t>
                      </a:r>
                      <a:endParaRPr lang="de-DE" sz="1800" b="1" kern="1200" dirty="0">
                        <a:solidFill>
                          <a:schemeClr val="bg2">
                            <a:lumMod val="50000"/>
                          </a:schemeClr>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b="1" i="0" kern="1200" dirty="0" smtClean="0">
                          <a:solidFill>
                            <a:schemeClr val="accent6">
                              <a:lumMod val="75000"/>
                            </a:schemeClr>
                          </a:solidFill>
                          <a:latin typeface="+mn-lt"/>
                          <a:ea typeface="+mn-ea"/>
                          <a:cs typeface="+mn-cs"/>
                        </a:rPr>
                        <a:t>40,4 dB</a:t>
                      </a:r>
                    </a:p>
                  </a:txBody>
                  <a:tcPr/>
                </a:tc>
              </a:tr>
            </a:tbl>
          </a:graphicData>
        </a:graphic>
      </p:graphicFrame>
      <p:sp>
        <p:nvSpPr>
          <p:cNvPr id="10" name="Datumsplatzhalter 9"/>
          <p:cNvSpPr>
            <a:spLocks noGrp="1"/>
          </p:cNvSpPr>
          <p:nvPr>
            <p:ph type="dt" sz="half" idx="15"/>
          </p:nvPr>
        </p:nvSpPr>
        <p:spPr/>
        <p:txBody>
          <a:bodyPr/>
          <a:lstStyle/>
          <a:p>
            <a:fld id="{35CC2C10-D59F-4445-BCB0-2E60B017B394}" type="datetime1">
              <a:rPr lang="de-DE" smtClean="0"/>
              <a:t>26.05.2014</a:t>
            </a:fld>
            <a:endParaRPr lang="de-DE" dirty="0"/>
          </a:p>
        </p:txBody>
      </p:sp>
      <p:sp>
        <p:nvSpPr>
          <p:cNvPr id="11" name="Foliennummernplatzhalter 10"/>
          <p:cNvSpPr>
            <a:spLocks noGrp="1"/>
          </p:cNvSpPr>
          <p:nvPr>
            <p:ph type="sldNum" sz="quarter" idx="17"/>
          </p:nvPr>
        </p:nvSpPr>
        <p:spPr/>
        <p:txBody>
          <a:bodyPr/>
          <a:lstStyle/>
          <a:p>
            <a:fld id="{444A159E-39F8-4BD4-BAC6-A1654F7AE0EA}" type="slidenum">
              <a:rPr lang="de-DE" smtClean="0"/>
              <a:pPr/>
              <a:t>17</a:t>
            </a:fld>
            <a:endParaRPr lang="de-DE" dirty="0"/>
          </a:p>
        </p:txBody>
      </p:sp>
    </p:spTree>
    <p:extLst>
      <p:ext uri="{BB962C8B-B14F-4D97-AF65-F5344CB8AC3E}">
        <p14:creationId xmlns:p14="http://schemas.microsoft.com/office/powerpoint/2010/main" val="130605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sz="quarter" idx="14"/>
              </p:nvPr>
            </p:nvSpPr>
            <p:spPr>
              <a:xfrm>
                <a:off x="415155" y="1497261"/>
                <a:ext cx="8478019" cy="4884489"/>
              </a:xfrm>
            </p:spPr>
            <p:txBody>
              <a:bodyPr/>
              <a:lstStyle/>
              <a:p>
                <a:pPr marL="342900" indent="-342900">
                  <a:buFont typeface="Arial" panose="020B0604020202020204" pitchFamily="34" charset="0"/>
                  <a:buChar char="•"/>
                </a:pPr>
                <a:r>
                  <a:rPr lang="de-DE" dirty="0" smtClean="0"/>
                  <a:t>Der Schallleistungspegel beschreibt die Größe der Gesamtabstrahlung einer Schallquelle.</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Um eine </a:t>
                </a:r>
                <a:r>
                  <a:rPr lang="de-DE" dirty="0"/>
                  <a:t>Schallquelle </a:t>
                </a:r>
                <a:r>
                  <a:rPr lang="de-DE" dirty="0" smtClean="0"/>
                  <a:t>vollständig zu charakterisieren, wird zusätzlich die </a:t>
                </a:r>
                <a:r>
                  <a:rPr lang="de-DE" b="1" dirty="0" smtClean="0">
                    <a:solidFill>
                      <a:schemeClr val="tx2"/>
                    </a:solidFill>
                  </a:rPr>
                  <a:t>Richtwirkung</a:t>
                </a:r>
                <a:r>
                  <a:rPr lang="de-DE" dirty="0" smtClean="0">
                    <a:solidFill>
                      <a:schemeClr val="tx2"/>
                    </a:solidFill>
                  </a:rPr>
                  <a:t> </a:t>
                </a:r>
                <a14:m>
                  <m:oMath xmlns:m="http://schemas.openxmlformats.org/officeDocument/2006/math">
                    <m:r>
                      <a:rPr lang="de-DE" b="1" i="1">
                        <a:solidFill>
                          <a:schemeClr val="tx2"/>
                        </a:solidFill>
                        <a:latin typeface="Cambria Math"/>
                      </a:rPr>
                      <m:t>𝑫</m:t>
                    </m:r>
                    <m:r>
                      <a:rPr lang="de-DE" b="1" i="1" baseline="-25000">
                        <a:solidFill>
                          <a:schemeClr val="tx2"/>
                        </a:solidFill>
                        <a:latin typeface="Cambria Math"/>
                      </a:rPr>
                      <m:t>𝐈</m:t>
                    </m:r>
                    <m:r>
                      <a:rPr lang="de-DE" i="1" baseline="-25000">
                        <a:latin typeface="Cambria Math"/>
                      </a:rPr>
                      <m:t> </m:t>
                    </m:r>
                  </m:oMath>
                </a14:m>
                <a:r>
                  <a:rPr lang="de-DE" dirty="0" smtClean="0"/>
                  <a:t> benötigt.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Richtwirkung beschreibt die Richtungsabhängigkeit der Schallabstrahlung einer Schallquelle.</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Als Richtwirkung </a:t>
                </a:r>
                <a14:m>
                  <m:oMath xmlns:m="http://schemas.openxmlformats.org/officeDocument/2006/math">
                    <m:r>
                      <a:rPr lang="de-DE" b="0" i="1">
                        <a:latin typeface="Cambria Math"/>
                      </a:rPr>
                      <m:t>𝐷</m:t>
                    </m:r>
                    <m:r>
                      <m:rPr>
                        <m:sty m:val="p"/>
                      </m:rPr>
                      <a:rPr lang="de-DE" b="0" i="1" baseline="-25000">
                        <a:latin typeface="Cambria Math"/>
                      </a:rPr>
                      <m:t>I</m:t>
                    </m:r>
                    <m:r>
                      <a:rPr lang="de-DE" b="0">
                        <a:latin typeface="Cambria Math"/>
                      </a:rPr>
                      <m:t> </m:t>
                    </m:r>
                  </m:oMath>
                </a14:m>
                <a:r>
                  <a:rPr lang="de-DE" dirty="0"/>
                  <a:t> w</a:t>
                </a:r>
                <a:r>
                  <a:rPr lang="de-DE" dirty="0" smtClean="0"/>
                  <a:t>ird die Abweichung der Abstrahlung in einer bestimmten Richtung von der mittleren Abstrahlung in dB angegeben.</a:t>
                </a: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sz="quarter" idx="14"/>
              </p:nvPr>
            </p:nvSpPr>
            <p:spPr>
              <a:xfrm>
                <a:off x="415155" y="1497261"/>
                <a:ext cx="8478019" cy="4884489"/>
              </a:xfrm>
              <a:blipFill rotWithShape="1">
                <a:blip r:embed="rId3"/>
                <a:stretch>
                  <a:fillRect l="-2013" t="-1873" r="-2732" b="-2747"/>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b="1" dirty="0" smtClean="0"/>
              <a:t>Schallentstehung: Richtwirkung</a:t>
            </a:r>
            <a:endParaRPr lang="de-DE" b="1" dirty="0"/>
          </a:p>
        </p:txBody>
      </p:sp>
      <p:sp>
        <p:nvSpPr>
          <p:cNvPr id="8" name="Datumsplatzhalter 7"/>
          <p:cNvSpPr>
            <a:spLocks noGrp="1"/>
          </p:cNvSpPr>
          <p:nvPr>
            <p:ph type="dt" sz="half" idx="15"/>
          </p:nvPr>
        </p:nvSpPr>
        <p:spPr/>
        <p:txBody>
          <a:bodyPr/>
          <a:lstStyle/>
          <a:p>
            <a:fld id="{E8E8BDDD-15E4-42EF-AAD0-A2A31DF9E4C3}"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18</a:t>
            </a:fld>
            <a:endParaRPr lang="de-DE" dirty="0"/>
          </a:p>
        </p:txBody>
      </p:sp>
    </p:spTree>
    <p:extLst>
      <p:ext uri="{BB962C8B-B14F-4D97-AF65-F5344CB8AC3E}">
        <p14:creationId xmlns:p14="http://schemas.microsoft.com/office/powerpoint/2010/main" val="128377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smtClean="0"/>
              <a:t>Schall kann sich in unterschiedlichen Medien ausbreiten, also </a:t>
            </a:r>
            <a:br>
              <a:rPr lang="de-DE" dirty="0" smtClean="0"/>
            </a:br>
            <a:r>
              <a:rPr lang="de-DE" dirty="0" smtClean="0"/>
              <a:t>z. B. in Festkörpern, in Flüssigkeiten und in Gasen.</a:t>
            </a:r>
            <a:endParaRPr lang="de-DE" b="1" dirty="0" smtClean="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Der sich in der Umgebungsluft ausbreitende Schall heißt </a:t>
            </a:r>
            <a:r>
              <a:rPr lang="de-DE" b="1" dirty="0" smtClean="0">
                <a:solidFill>
                  <a:schemeClr val="tx2"/>
                </a:solidFill>
              </a:rPr>
              <a:t>Luftschall</a:t>
            </a:r>
            <a:r>
              <a:rPr lang="de-DE" dirty="0" smtClean="0"/>
              <a:t>. Er ist die gängigste Form der Schallausbreitung.</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Schall, der sich in Festkörpern ausbreitet, heißt </a:t>
            </a:r>
            <a:r>
              <a:rPr lang="de-DE" b="1" dirty="0" smtClean="0">
                <a:solidFill>
                  <a:schemeClr val="tx2"/>
                </a:solidFill>
              </a:rPr>
              <a:t>Körperschall</a:t>
            </a:r>
            <a:r>
              <a:rPr lang="de-DE" dirty="0" smtClean="0"/>
              <a:t>.</a:t>
            </a:r>
            <a:r>
              <a:rPr lang="de-DE" dirty="0"/>
              <a:t> </a:t>
            </a:r>
            <a:r>
              <a:rPr lang="de-DE" dirty="0" smtClean="0"/>
              <a:t>Körperschall führt oftmals zu unerwünschter Schallübertragung in Gebäuden oder auch Maschinen.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sich in Flüssigkeiten ausbreitende Schall kann wie der Körperschall zu unerwünschter Schallübertragung führen, ist im Allgemeinen aber weniger maßgeblich als der Körperschall.</a:t>
            </a:r>
          </a:p>
        </p:txBody>
      </p:sp>
      <p:sp>
        <p:nvSpPr>
          <p:cNvPr id="2" name="Titel 1"/>
          <p:cNvSpPr>
            <a:spLocks noGrp="1"/>
          </p:cNvSpPr>
          <p:nvPr>
            <p:ph type="title"/>
          </p:nvPr>
        </p:nvSpPr>
        <p:spPr/>
        <p:txBody>
          <a:bodyPr/>
          <a:lstStyle/>
          <a:p>
            <a:r>
              <a:rPr lang="de-DE" b="1" dirty="0" smtClean="0"/>
              <a:t>Schallausbreitung: Allgemeines</a:t>
            </a:r>
            <a:endParaRPr lang="de-DE" b="1" dirty="0"/>
          </a:p>
        </p:txBody>
      </p:sp>
      <p:sp>
        <p:nvSpPr>
          <p:cNvPr id="8" name="Datumsplatzhalter 7"/>
          <p:cNvSpPr>
            <a:spLocks noGrp="1"/>
          </p:cNvSpPr>
          <p:nvPr>
            <p:ph type="dt" sz="half" idx="15"/>
          </p:nvPr>
        </p:nvSpPr>
        <p:spPr/>
        <p:txBody>
          <a:bodyPr/>
          <a:lstStyle/>
          <a:p>
            <a:fld id="{93B20728-E542-49F7-AC24-10C8239EED4A}"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19</a:t>
            </a:fld>
            <a:endParaRPr lang="de-DE" dirty="0"/>
          </a:p>
        </p:txBody>
      </p:sp>
    </p:spTree>
    <p:extLst>
      <p:ext uri="{BB962C8B-B14F-4D97-AF65-F5344CB8AC3E}">
        <p14:creationId xmlns:p14="http://schemas.microsoft.com/office/powerpoint/2010/main" val="2814853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b="1" dirty="0" smtClean="0">
                <a:solidFill>
                  <a:schemeClr val="tx2"/>
                </a:solidFill>
              </a:rPr>
              <a:t>Schallwahrnehmung</a:t>
            </a:r>
          </a:p>
          <a:p>
            <a:r>
              <a:rPr lang="de-DE" dirty="0" smtClean="0"/>
              <a:t>	Was ist Schall, wie nehmen wir ihn wahr und welche 	Größen benutzt man zu seiner Beschreibung?</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b="1" dirty="0" smtClean="0">
                <a:solidFill>
                  <a:schemeClr val="tx2"/>
                </a:solidFill>
              </a:rPr>
              <a:t>Schallentstehung</a:t>
            </a:r>
          </a:p>
          <a:p>
            <a:r>
              <a:rPr lang="de-DE" dirty="0" smtClean="0"/>
              <a:t>	Wie entsteht Schall und welche Größen benutzt man 	zur Beschreibung von Schallquellen?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b="1" dirty="0" smtClean="0">
                <a:solidFill>
                  <a:schemeClr val="tx2"/>
                </a:solidFill>
              </a:rPr>
              <a:t>Schallausbreitung</a:t>
            </a:r>
          </a:p>
          <a:p>
            <a:r>
              <a:rPr lang="de-DE" dirty="0" smtClean="0"/>
              <a:t>	Wie breitet sich Schall aus und welche Mechanismen 	zur Dämpfung von Schall spielen dabei eine Rolle?</a:t>
            </a:r>
          </a:p>
        </p:txBody>
      </p:sp>
      <p:sp>
        <p:nvSpPr>
          <p:cNvPr id="2" name="Titel 1"/>
          <p:cNvSpPr>
            <a:spLocks noGrp="1"/>
          </p:cNvSpPr>
          <p:nvPr>
            <p:ph type="title"/>
          </p:nvPr>
        </p:nvSpPr>
        <p:spPr/>
        <p:txBody>
          <a:bodyPr/>
          <a:lstStyle/>
          <a:p>
            <a:r>
              <a:rPr lang="de-DE" b="1" dirty="0"/>
              <a:t>Physikalische Grundlagen der technischen Akustik</a:t>
            </a:r>
          </a:p>
        </p:txBody>
      </p:sp>
      <p:sp>
        <p:nvSpPr>
          <p:cNvPr id="8" name="Datumsplatzhalter 7"/>
          <p:cNvSpPr>
            <a:spLocks noGrp="1"/>
          </p:cNvSpPr>
          <p:nvPr>
            <p:ph type="dt" sz="half" idx="15"/>
          </p:nvPr>
        </p:nvSpPr>
        <p:spPr/>
        <p:txBody>
          <a:bodyPr/>
          <a:lstStyle/>
          <a:p>
            <a:fld id="{92B7D2C0-DCF9-42DB-A7B9-65B73629BEF0}"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a:t>
            </a:fld>
            <a:endParaRPr lang="de-DE" dirty="0"/>
          </a:p>
        </p:txBody>
      </p:sp>
    </p:spTree>
    <p:extLst>
      <p:ext uri="{BB962C8B-B14F-4D97-AF65-F5344CB8AC3E}">
        <p14:creationId xmlns:p14="http://schemas.microsoft.com/office/powerpoint/2010/main" val="354475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Im Immissionsschutz besitzt die Luftschallausbreitung die größte Bedeutung.</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Zur Berechnung der Luftschallausbreitung gibt es daher ein standardisiertes Verfahren, die </a:t>
            </a:r>
            <a:r>
              <a:rPr lang="de-DE" b="1" dirty="0" smtClean="0">
                <a:solidFill>
                  <a:schemeClr val="tx2"/>
                </a:solidFill>
              </a:rPr>
              <a:t>E DIN ISO 9613, Teil 2</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a:t>Die </a:t>
            </a:r>
            <a:r>
              <a:rPr lang="de-DE" dirty="0" smtClean="0"/>
              <a:t>Körper- und Flüssigkeitsschallausbreitung spielt beim Immissionsschutz meist nur eine indirekte Rolle.</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Körperschallübertragung ist bei Maßnahmen an </a:t>
            </a:r>
            <a:r>
              <a:rPr lang="de-DE" dirty="0"/>
              <a:t>einer Schallquelle </a:t>
            </a:r>
            <a:r>
              <a:rPr lang="de-DE" dirty="0" smtClean="0"/>
              <a:t>zur Lärmminderung oft ein zentrales Thema.</a:t>
            </a:r>
            <a:endParaRPr lang="de-DE" dirty="0"/>
          </a:p>
        </p:txBody>
      </p:sp>
      <p:sp>
        <p:nvSpPr>
          <p:cNvPr id="2" name="Titel 1"/>
          <p:cNvSpPr>
            <a:spLocks noGrp="1"/>
          </p:cNvSpPr>
          <p:nvPr>
            <p:ph type="title"/>
          </p:nvPr>
        </p:nvSpPr>
        <p:spPr/>
        <p:txBody>
          <a:bodyPr/>
          <a:lstStyle/>
          <a:p>
            <a:r>
              <a:rPr lang="de-DE" b="1" dirty="0" smtClean="0"/>
              <a:t>Schallausbreitung im Immissionsschutz</a:t>
            </a:r>
            <a:endParaRPr lang="de-DE" b="1" dirty="0"/>
          </a:p>
        </p:txBody>
      </p:sp>
      <p:sp>
        <p:nvSpPr>
          <p:cNvPr id="8" name="Datumsplatzhalter 7"/>
          <p:cNvSpPr>
            <a:spLocks noGrp="1"/>
          </p:cNvSpPr>
          <p:nvPr>
            <p:ph type="dt" sz="half" idx="15"/>
          </p:nvPr>
        </p:nvSpPr>
        <p:spPr/>
        <p:txBody>
          <a:bodyPr/>
          <a:lstStyle/>
          <a:p>
            <a:fld id="{DE66BA0F-1102-4EE9-AC04-5E92D7B42068}"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20</a:t>
            </a:fld>
            <a:endParaRPr lang="de-DE" dirty="0"/>
          </a:p>
        </p:txBody>
      </p:sp>
    </p:spTree>
    <p:extLst>
      <p:ext uri="{BB962C8B-B14F-4D97-AF65-F5344CB8AC3E}">
        <p14:creationId xmlns:p14="http://schemas.microsoft.com/office/powerpoint/2010/main" val="2385471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smtClean="0"/>
              <a:t>Die übliche Aufgabe besteht darin, den von einer Schallquelle an einem Immissionsort verursachten Immissionspegel zu bestimmen.</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D</a:t>
            </a:r>
            <a:r>
              <a:rPr lang="de-DE" dirty="0" smtClean="0"/>
              <a:t>ie Schallausbreitungsberechnung gemäß E DIN ISO </a:t>
            </a:r>
            <a:r>
              <a:rPr lang="de-DE" dirty="0" smtClean="0"/>
              <a:t>9613-2 </a:t>
            </a:r>
            <a:r>
              <a:rPr lang="de-DE" dirty="0" smtClean="0"/>
              <a:t>ist für unsere Zwecke zu kompliziert. Sie wird z. B. frequenzabhängig durchgeführt.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kurze Entfernungen sind die wichtigsten Parameter zur Berechnung der Schallausbreitung:</a:t>
            </a:r>
          </a:p>
          <a:p>
            <a:pPr marL="1085850" lvl="1" indent="-342900"/>
            <a:r>
              <a:rPr lang="de-DE" dirty="0" smtClean="0"/>
              <a:t>Schallleistungspegel und Richtwirkung der Schallquelle</a:t>
            </a:r>
          </a:p>
          <a:p>
            <a:pPr marL="1085850" lvl="1" indent="-342900"/>
            <a:r>
              <a:rPr lang="de-DE" dirty="0" smtClean="0"/>
              <a:t>Entfernung zum Immissionsort</a:t>
            </a:r>
          </a:p>
          <a:p>
            <a:pPr marL="1085850" lvl="1" indent="-342900"/>
            <a:r>
              <a:rPr lang="de-DE" dirty="0" smtClean="0"/>
              <a:t>Reflexion und Abschirmung von Gebäuden und Gelände</a:t>
            </a:r>
            <a:endParaRPr lang="de-DE" dirty="0"/>
          </a:p>
        </p:txBody>
      </p:sp>
      <p:sp>
        <p:nvSpPr>
          <p:cNvPr id="2" name="Titel 1"/>
          <p:cNvSpPr>
            <a:spLocks noGrp="1"/>
          </p:cNvSpPr>
          <p:nvPr>
            <p:ph type="title"/>
          </p:nvPr>
        </p:nvSpPr>
        <p:spPr/>
        <p:txBody>
          <a:bodyPr/>
          <a:lstStyle/>
          <a:p>
            <a:r>
              <a:rPr lang="de-DE" b="1" dirty="0" smtClean="0"/>
              <a:t>Schallausbreitung in Luft</a:t>
            </a:r>
            <a:endParaRPr lang="de-DE" b="1" dirty="0"/>
          </a:p>
        </p:txBody>
      </p:sp>
      <p:sp>
        <p:nvSpPr>
          <p:cNvPr id="8" name="Datumsplatzhalter 7"/>
          <p:cNvSpPr>
            <a:spLocks noGrp="1"/>
          </p:cNvSpPr>
          <p:nvPr>
            <p:ph type="dt" sz="half" idx="15"/>
          </p:nvPr>
        </p:nvSpPr>
        <p:spPr/>
        <p:txBody>
          <a:bodyPr/>
          <a:lstStyle/>
          <a:p>
            <a:fld id="{DDB044C0-0437-4204-B89A-534D0AD79816}"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21</a:t>
            </a:fld>
            <a:endParaRPr lang="de-DE" dirty="0"/>
          </a:p>
        </p:txBody>
      </p:sp>
    </p:spTree>
    <p:extLst>
      <p:ext uri="{BB962C8B-B14F-4D97-AF65-F5344CB8AC3E}">
        <p14:creationId xmlns:p14="http://schemas.microsoft.com/office/powerpoint/2010/main" val="384654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Inhaltsplatzhalter 2"/>
              <p:cNvSpPr>
                <a:spLocks noGrp="1"/>
              </p:cNvSpPr>
              <p:nvPr>
                <p:ph sz="quarter" idx="14"/>
              </p:nvPr>
            </p:nvSpPr>
            <p:spPr>
              <a:xfrm>
                <a:off x="250825" y="1497261"/>
                <a:ext cx="8642349" cy="4884489"/>
              </a:xfrm>
            </p:spPr>
            <p:txBody>
              <a:bodyPr>
                <a:normAutofit/>
              </a:bodyPr>
              <a:lstStyle/>
              <a:p>
                <a:pPr marL="342900" indent="-342900">
                  <a:buFont typeface="Arial" panose="020B0604020202020204" pitchFamily="34" charset="0"/>
                  <a:buChar char="•"/>
                </a:pPr>
                <a:r>
                  <a:rPr lang="de-DE" dirty="0" smtClean="0"/>
                  <a:t>Die von einer Schallwelle durchstrahlte Fläche ist umso größer, je größer der Abstand von der Schallquelle ist.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Schalldruckpegel nimmt daher bei zunehmendem Ab-stand ab. Die Abnahme heißt </a:t>
                </a:r>
                <a:r>
                  <a:rPr lang="de-DE" b="1" dirty="0" smtClean="0">
                    <a:solidFill>
                      <a:schemeClr val="tx2"/>
                    </a:solidFill>
                  </a:rPr>
                  <a:t>Ausbreitungsdämpfung </a:t>
                </a:r>
                <a:r>
                  <a:rPr lang="de-DE" b="1" i="1" dirty="0" err="1">
                    <a:solidFill>
                      <a:schemeClr val="tx2"/>
                    </a:solidFill>
                  </a:rPr>
                  <a:t>A</a:t>
                </a:r>
                <a:r>
                  <a:rPr lang="de-DE" b="1" baseline="-25000" dirty="0" err="1">
                    <a:solidFill>
                      <a:schemeClr val="tx2"/>
                    </a:solidFill>
                  </a:rPr>
                  <a:t>div</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F</a:t>
                </a:r>
                <a:r>
                  <a:rPr lang="de-DE" dirty="0" smtClean="0"/>
                  <a:t>ür den Fall der Ausbreitung über einer reflektierenden Ebene gilt</a:t>
                </a:r>
                <a:r>
                  <a:rPr lang="de-DE" dirty="0"/>
                  <a:t> </a:t>
                </a:r>
                <a14:m>
                  <m:oMath xmlns:m="http://schemas.openxmlformats.org/officeDocument/2006/math">
                    <m:sSub>
                      <m:sSubPr>
                        <m:ctrlPr>
                          <a:rPr lang="de-DE" b="1" i="1" smtClean="0">
                            <a:solidFill>
                              <a:schemeClr val="tx2"/>
                            </a:solidFill>
                            <a:latin typeface="Cambria Math"/>
                          </a:rPr>
                        </m:ctrlPr>
                      </m:sSubPr>
                      <m:e>
                        <m:r>
                          <a:rPr lang="de-DE" b="1" i="1" smtClean="0">
                            <a:solidFill>
                              <a:schemeClr val="tx2"/>
                            </a:solidFill>
                            <a:latin typeface="Cambria Math"/>
                          </a:rPr>
                          <m:t>𝑨</m:t>
                        </m:r>
                      </m:e>
                      <m:sub>
                        <m:r>
                          <a:rPr lang="de-DE" b="1" i="0" smtClean="0">
                            <a:solidFill>
                              <a:schemeClr val="tx2"/>
                            </a:solidFill>
                            <a:latin typeface="Cambria Math"/>
                          </a:rPr>
                          <m:t>𝐝𝐢𝐯</m:t>
                        </m:r>
                      </m:sub>
                    </m:sSub>
                    <m:r>
                      <a:rPr lang="de-DE" b="1" i="1">
                        <a:solidFill>
                          <a:schemeClr val="tx2"/>
                        </a:solidFill>
                        <a:latin typeface="Cambria Math"/>
                      </a:rPr>
                      <m:t>=</m:t>
                    </m:r>
                    <m:r>
                      <a:rPr lang="de-DE" b="1" i="1" smtClean="0">
                        <a:solidFill>
                          <a:schemeClr val="tx2"/>
                        </a:solidFill>
                        <a:latin typeface="Cambria Math"/>
                      </a:rPr>
                      <m:t>𝟖</m:t>
                    </m:r>
                    <m:r>
                      <a:rPr lang="de-DE" b="1" i="1" smtClean="0">
                        <a:solidFill>
                          <a:schemeClr val="tx2"/>
                        </a:solidFill>
                        <a:latin typeface="Cambria Math"/>
                      </a:rPr>
                      <m:t>+</m:t>
                    </m:r>
                    <m:r>
                      <a:rPr lang="de-DE" b="1" i="1" smtClean="0">
                        <a:solidFill>
                          <a:schemeClr val="tx2"/>
                        </a:solidFill>
                        <a:latin typeface="Cambria Math"/>
                      </a:rPr>
                      <m:t>𝟐𝟎</m:t>
                    </m:r>
                    <m:r>
                      <a:rPr lang="de-DE" b="1" i="1">
                        <a:solidFill>
                          <a:schemeClr val="tx2"/>
                        </a:solidFill>
                        <a:latin typeface="Cambria Math"/>
                        <a:ea typeface="Cambria Math"/>
                      </a:rPr>
                      <m:t>∙</m:t>
                    </m:r>
                    <m:sSub>
                      <m:sSubPr>
                        <m:ctrlPr>
                          <a:rPr lang="de-DE" b="1" i="1">
                            <a:solidFill>
                              <a:schemeClr val="tx2"/>
                            </a:solidFill>
                            <a:latin typeface="Cambria Math"/>
                            <a:ea typeface="Cambria Math"/>
                          </a:rPr>
                        </m:ctrlPr>
                      </m:sSubPr>
                      <m:e>
                        <m:r>
                          <a:rPr lang="de-DE" b="1" i="1">
                            <a:solidFill>
                              <a:schemeClr val="tx2"/>
                            </a:solidFill>
                            <a:latin typeface="Cambria Math"/>
                            <a:ea typeface="Cambria Math"/>
                          </a:rPr>
                          <m:t>𝒍𝒐𝒈</m:t>
                        </m:r>
                      </m:e>
                      <m:sub>
                        <m:r>
                          <a:rPr lang="de-DE" b="1" i="1">
                            <a:solidFill>
                              <a:schemeClr val="tx2"/>
                            </a:solidFill>
                            <a:latin typeface="Cambria Math"/>
                            <a:ea typeface="Cambria Math"/>
                          </a:rPr>
                          <m:t>𝟏𝟎</m:t>
                        </m:r>
                      </m:sub>
                    </m:sSub>
                    <m:d>
                      <m:dPr>
                        <m:ctrlPr>
                          <a:rPr lang="de-DE" b="1" i="1">
                            <a:solidFill>
                              <a:schemeClr val="tx2"/>
                            </a:solidFill>
                            <a:latin typeface="Cambria Math"/>
                            <a:ea typeface="Cambria Math"/>
                          </a:rPr>
                        </m:ctrlPr>
                      </m:dPr>
                      <m:e>
                        <m:r>
                          <a:rPr lang="de-DE" b="1" i="1" smtClean="0">
                            <a:solidFill>
                              <a:schemeClr val="tx2"/>
                            </a:solidFill>
                            <a:latin typeface="Cambria Math"/>
                            <a:ea typeface="Cambria Math"/>
                          </a:rPr>
                          <m:t>𝒅</m:t>
                        </m:r>
                      </m:e>
                    </m:d>
                  </m:oMath>
                </a14:m>
                <a:r>
                  <a:rPr lang="de-DE" dirty="0" smtClean="0">
                    <a:solidFill>
                      <a:schemeClr val="tx2"/>
                    </a:solidFill>
                    <a:latin typeface="Arial" panose="020B0604020202020204" pitchFamily="34" charset="0"/>
                    <a:cs typeface="Arial" panose="020B0604020202020204" pitchFamily="34" charset="0"/>
                  </a:rPr>
                  <a:t>,</a:t>
                </a:r>
                <a:r>
                  <a:rPr lang="de-DE" dirty="0" smtClean="0"/>
                  <a:t> wobei </a:t>
                </a:r>
                <a:r>
                  <a:rPr lang="de-DE" i="1" dirty="0" smtClean="0"/>
                  <a:t>d</a:t>
                </a:r>
                <a:r>
                  <a:rPr lang="de-DE" dirty="0" smtClean="0"/>
                  <a:t> der Abstand der Schallquelle vom Immissionsort in Metern ist.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Bei Abstandsverdopplung bedeutet das eine Abnahme des Schalldruckpegels um 6 dB.</a:t>
                </a:r>
              </a:p>
              <a:p>
                <a:pPr marL="342900" indent="-342900">
                  <a:buFont typeface="Arial" panose="020B0604020202020204" pitchFamily="34" charset="0"/>
                  <a:buChar char="•"/>
                </a:pPr>
                <a:endParaRPr lang="de-DE" dirty="0"/>
              </a:p>
            </p:txBody>
          </p:sp>
        </mc:Choice>
        <mc:Fallback>
          <p:sp>
            <p:nvSpPr>
              <p:cNvPr id="3" name="Inhaltsplatzhalter 2"/>
              <p:cNvSpPr>
                <a:spLocks noGrp="1" noRot="1" noChangeAspect="1" noMove="1" noResize="1" noEditPoints="1" noAdjustHandles="1" noChangeArrowheads="1" noChangeShapeType="1" noTextEdit="1"/>
              </p:cNvSpPr>
              <p:nvPr>
                <p:ph sz="quarter" idx="14"/>
              </p:nvPr>
            </p:nvSpPr>
            <p:spPr>
              <a:xfrm>
                <a:off x="250825" y="1497261"/>
                <a:ext cx="8642349" cy="4884489"/>
              </a:xfrm>
              <a:blipFill rotWithShape="1">
                <a:blip r:embed="rId3"/>
                <a:stretch>
                  <a:fillRect l="-1975" t="-1873" r="-1834" b="-2747"/>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b="1" dirty="0" smtClean="0"/>
              <a:t>Schallausbreitung in Luft: Ausbreitungsdämpfung</a:t>
            </a:r>
            <a:endParaRPr lang="de-DE" b="1" dirty="0"/>
          </a:p>
        </p:txBody>
      </p:sp>
      <p:sp>
        <p:nvSpPr>
          <p:cNvPr id="8" name="Datumsplatzhalter 7"/>
          <p:cNvSpPr>
            <a:spLocks noGrp="1"/>
          </p:cNvSpPr>
          <p:nvPr>
            <p:ph type="dt" sz="half" idx="15"/>
          </p:nvPr>
        </p:nvSpPr>
        <p:spPr/>
        <p:txBody>
          <a:bodyPr/>
          <a:lstStyle/>
          <a:p>
            <a:fld id="{7ABA6B4B-8534-466F-8D87-228536D9CA52}"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22</a:t>
            </a:fld>
            <a:endParaRPr lang="de-DE" dirty="0"/>
          </a:p>
        </p:txBody>
      </p:sp>
    </p:spTree>
    <p:extLst>
      <p:ext uri="{BB962C8B-B14F-4D97-AF65-F5344CB8AC3E}">
        <p14:creationId xmlns:p14="http://schemas.microsoft.com/office/powerpoint/2010/main" val="4074255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sz="quarter" idx="14"/>
          </p:nvPr>
        </p:nvSpPr>
        <p:spPr>
          <a:xfrm>
            <a:off x="415156" y="1196752"/>
            <a:ext cx="8333308" cy="491579"/>
          </a:xfrm>
        </p:spPr>
        <p:txBody>
          <a:bodyPr/>
          <a:lstStyle/>
          <a:p>
            <a:r>
              <a:rPr lang="de-DE" i="1" dirty="0"/>
              <a:t>Tabelle zur Ermittlung der Ausbreitungsdämpfung </a:t>
            </a:r>
            <a:r>
              <a:rPr lang="de-DE" i="1" dirty="0" err="1"/>
              <a:t>A</a:t>
            </a:r>
            <a:r>
              <a:rPr lang="de-DE" baseline="-25000" dirty="0" err="1"/>
              <a:t>div</a:t>
            </a:r>
            <a:endParaRPr lang="de-DE" baseline="-25000" dirty="0"/>
          </a:p>
        </p:txBody>
      </p:sp>
      <p:sp>
        <p:nvSpPr>
          <p:cNvPr id="7" name="Titel 6"/>
          <p:cNvSpPr>
            <a:spLocks noGrp="1"/>
          </p:cNvSpPr>
          <p:nvPr>
            <p:ph type="title"/>
          </p:nvPr>
        </p:nvSpPr>
        <p:spPr/>
        <p:txBody>
          <a:bodyPr>
            <a:normAutofit/>
          </a:bodyPr>
          <a:lstStyle/>
          <a:p>
            <a:r>
              <a:rPr lang="de-DE" dirty="0"/>
              <a:t>Schallausbreitung in Luft: </a:t>
            </a:r>
            <a:r>
              <a:rPr lang="de-DE" dirty="0" smtClean="0"/>
              <a:t>Ausbreitungsdämpfung</a:t>
            </a:r>
            <a:endParaRPr lang="de-DE" dirty="0"/>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3701270197"/>
              </p:ext>
            </p:extLst>
          </p:nvPr>
        </p:nvGraphicFramePr>
        <p:xfrm>
          <a:off x="272392" y="1690755"/>
          <a:ext cx="8620782" cy="4754880"/>
        </p:xfrm>
        <a:graphic>
          <a:graphicData uri="http://schemas.openxmlformats.org/drawingml/2006/table">
            <a:tbl>
              <a:tblPr firstRow="1" bandRow="1">
                <a:tableStyleId>{93296810-A885-4BE3-A3E7-6D5BEEA58F35}</a:tableStyleId>
              </a:tblPr>
              <a:tblGrid>
                <a:gridCol w="1436797"/>
                <a:gridCol w="1436797"/>
                <a:gridCol w="1436797"/>
                <a:gridCol w="1436797"/>
                <a:gridCol w="1436797"/>
                <a:gridCol w="1436797"/>
              </a:tblGrid>
              <a:tr h="343423">
                <a:tc>
                  <a:txBody>
                    <a:bodyPr/>
                    <a:lstStyle/>
                    <a:p>
                      <a:pPr algn="ctr"/>
                      <a:r>
                        <a:rPr lang="de-DE" i="1" dirty="0" smtClean="0">
                          <a:solidFill>
                            <a:schemeClr val="bg1">
                              <a:lumMod val="85000"/>
                            </a:schemeClr>
                          </a:solidFill>
                        </a:rPr>
                        <a:t>d</a:t>
                      </a:r>
                      <a:r>
                        <a:rPr lang="de-DE" baseline="0" dirty="0" smtClean="0">
                          <a:solidFill>
                            <a:schemeClr val="bg1">
                              <a:lumMod val="85000"/>
                            </a:schemeClr>
                          </a:solidFill>
                        </a:rPr>
                        <a:t> in m</a:t>
                      </a:r>
                      <a:endParaRPr lang="de-DE" dirty="0">
                        <a:solidFill>
                          <a:schemeClr val="bg1">
                            <a:lumMod val="85000"/>
                          </a:schemeClr>
                        </a:solidFill>
                      </a:endParaRPr>
                    </a:p>
                  </a:txBody>
                  <a:tcPr/>
                </a:tc>
                <a:tc>
                  <a:txBody>
                    <a:bodyPr/>
                    <a:lstStyle/>
                    <a:p>
                      <a:pPr algn="ctr"/>
                      <a:r>
                        <a:rPr lang="de-DE" i="1" dirty="0" err="1" smtClean="0">
                          <a:solidFill>
                            <a:schemeClr val="accent6">
                              <a:lumMod val="20000"/>
                              <a:lumOff val="80000"/>
                            </a:schemeClr>
                          </a:solidFill>
                        </a:rPr>
                        <a:t>A</a:t>
                      </a:r>
                      <a:r>
                        <a:rPr lang="de-DE" baseline="-25000" dirty="0" err="1" smtClean="0">
                          <a:solidFill>
                            <a:schemeClr val="accent6">
                              <a:lumMod val="20000"/>
                              <a:lumOff val="80000"/>
                            </a:schemeClr>
                          </a:solidFill>
                        </a:rPr>
                        <a:t>div</a:t>
                      </a:r>
                      <a:r>
                        <a:rPr lang="de-DE" baseline="0" dirty="0" smtClean="0">
                          <a:solidFill>
                            <a:schemeClr val="accent6">
                              <a:lumMod val="20000"/>
                              <a:lumOff val="80000"/>
                            </a:schemeClr>
                          </a:solidFill>
                        </a:rPr>
                        <a:t> in dB</a:t>
                      </a:r>
                      <a:endParaRPr lang="de-DE" baseline="-25000" dirty="0">
                        <a:solidFill>
                          <a:schemeClr val="accent6">
                            <a:lumMod val="20000"/>
                            <a:lumOff val="80000"/>
                          </a:schemeClr>
                        </a:solidFill>
                      </a:endParaRPr>
                    </a:p>
                  </a:txBody>
                  <a:tcPr/>
                </a:tc>
                <a:tc>
                  <a:txBody>
                    <a:bodyPr/>
                    <a:lstStyle/>
                    <a:p>
                      <a:pPr marL="0" algn="ctr" defTabSz="914400" rtl="0" eaLnBrk="1" latinLnBrk="0" hangingPunct="1"/>
                      <a:r>
                        <a:rPr lang="de-DE" sz="1800" b="1" i="1" kern="1200" dirty="0" smtClean="0">
                          <a:solidFill>
                            <a:schemeClr val="bg1">
                              <a:lumMod val="85000"/>
                            </a:schemeClr>
                          </a:solidFill>
                          <a:latin typeface="+mn-lt"/>
                          <a:ea typeface="+mn-ea"/>
                          <a:cs typeface="+mn-cs"/>
                        </a:rPr>
                        <a:t>d</a:t>
                      </a:r>
                      <a:r>
                        <a:rPr lang="de-DE" sz="1800" b="1" kern="1200" dirty="0" smtClean="0">
                          <a:solidFill>
                            <a:schemeClr val="bg1">
                              <a:lumMod val="85000"/>
                            </a:schemeClr>
                          </a:solidFill>
                          <a:latin typeface="+mn-lt"/>
                          <a:ea typeface="+mn-ea"/>
                          <a:cs typeface="+mn-cs"/>
                        </a:rPr>
                        <a:t> in m</a:t>
                      </a:r>
                      <a:endParaRPr lang="de-DE" sz="1800" b="1" kern="1200" dirty="0">
                        <a:solidFill>
                          <a:schemeClr val="bg1">
                            <a:lumMod val="85000"/>
                          </a:schemeClr>
                        </a:solidFill>
                        <a:latin typeface="+mn-lt"/>
                        <a:ea typeface="+mn-ea"/>
                        <a:cs typeface="+mn-cs"/>
                      </a:endParaRPr>
                    </a:p>
                  </a:txBody>
                  <a:tcPr/>
                </a:tc>
                <a:tc>
                  <a:txBody>
                    <a:bodyPr/>
                    <a:lstStyle/>
                    <a:p>
                      <a:pPr algn="ctr"/>
                      <a:r>
                        <a:rPr lang="de-DE" i="1" dirty="0" err="1" smtClean="0">
                          <a:solidFill>
                            <a:schemeClr val="accent6">
                              <a:lumMod val="20000"/>
                              <a:lumOff val="80000"/>
                            </a:schemeClr>
                          </a:solidFill>
                        </a:rPr>
                        <a:t>A</a:t>
                      </a:r>
                      <a:r>
                        <a:rPr lang="de-DE" baseline="-25000" dirty="0" err="1" smtClean="0">
                          <a:solidFill>
                            <a:schemeClr val="accent6">
                              <a:lumMod val="20000"/>
                              <a:lumOff val="80000"/>
                            </a:schemeClr>
                          </a:solidFill>
                        </a:rPr>
                        <a:t>div</a:t>
                      </a:r>
                      <a:r>
                        <a:rPr lang="de-DE" baseline="0" dirty="0" smtClean="0">
                          <a:solidFill>
                            <a:schemeClr val="accent6">
                              <a:lumMod val="20000"/>
                              <a:lumOff val="80000"/>
                            </a:schemeClr>
                          </a:solidFill>
                        </a:rPr>
                        <a:t> in dB</a:t>
                      </a:r>
                      <a:endParaRPr lang="de-DE" baseline="-25000" dirty="0">
                        <a:solidFill>
                          <a:schemeClr val="accent6">
                            <a:lumMod val="20000"/>
                            <a:lumOff val="80000"/>
                          </a:schemeClr>
                        </a:solidFill>
                      </a:endParaRPr>
                    </a:p>
                  </a:txBody>
                  <a:tcPr/>
                </a:tc>
                <a:tc>
                  <a:txBody>
                    <a:bodyPr/>
                    <a:lstStyle/>
                    <a:p>
                      <a:pPr marL="0" algn="ctr" defTabSz="914400" rtl="0" eaLnBrk="1" latinLnBrk="0" hangingPunct="1"/>
                      <a:r>
                        <a:rPr lang="de-DE" sz="1800" b="1" i="1" kern="1200" dirty="0" smtClean="0">
                          <a:solidFill>
                            <a:schemeClr val="bg1">
                              <a:lumMod val="85000"/>
                            </a:schemeClr>
                          </a:solidFill>
                          <a:latin typeface="+mn-lt"/>
                          <a:ea typeface="+mn-ea"/>
                          <a:cs typeface="+mn-cs"/>
                        </a:rPr>
                        <a:t>d</a:t>
                      </a:r>
                      <a:r>
                        <a:rPr lang="de-DE" sz="1800" b="1" kern="1200" dirty="0" smtClean="0">
                          <a:solidFill>
                            <a:schemeClr val="bg1">
                              <a:lumMod val="85000"/>
                            </a:schemeClr>
                          </a:solidFill>
                          <a:latin typeface="+mn-lt"/>
                          <a:ea typeface="+mn-ea"/>
                          <a:cs typeface="+mn-cs"/>
                        </a:rPr>
                        <a:t> in m</a:t>
                      </a:r>
                      <a:endParaRPr lang="de-DE" sz="1800" b="1" kern="1200" dirty="0">
                        <a:solidFill>
                          <a:schemeClr val="bg1">
                            <a:lumMod val="85000"/>
                          </a:schemeClr>
                        </a:solidFill>
                        <a:latin typeface="+mn-lt"/>
                        <a:ea typeface="+mn-ea"/>
                        <a:cs typeface="+mn-cs"/>
                      </a:endParaRPr>
                    </a:p>
                  </a:txBody>
                  <a:tcPr/>
                </a:tc>
                <a:tc>
                  <a:txBody>
                    <a:bodyPr/>
                    <a:lstStyle/>
                    <a:p>
                      <a:pPr algn="ctr"/>
                      <a:r>
                        <a:rPr lang="de-DE" i="1" dirty="0" err="1" smtClean="0">
                          <a:solidFill>
                            <a:schemeClr val="accent6">
                              <a:lumMod val="20000"/>
                              <a:lumOff val="80000"/>
                            </a:schemeClr>
                          </a:solidFill>
                        </a:rPr>
                        <a:t>A</a:t>
                      </a:r>
                      <a:r>
                        <a:rPr lang="de-DE" baseline="-25000" dirty="0" err="1" smtClean="0">
                          <a:solidFill>
                            <a:schemeClr val="accent6">
                              <a:lumMod val="20000"/>
                              <a:lumOff val="80000"/>
                            </a:schemeClr>
                          </a:solidFill>
                        </a:rPr>
                        <a:t>div</a:t>
                      </a:r>
                      <a:r>
                        <a:rPr lang="de-DE" baseline="0" dirty="0" smtClean="0">
                          <a:solidFill>
                            <a:schemeClr val="accent6">
                              <a:lumMod val="20000"/>
                              <a:lumOff val="80000"/>
                            </a:schemeClr>
                          </a:solidFill>
                        </a:rPr>
                        <a:t> in dB</a:t>
                      </a:r>
                      <a:endParaRPr lang="de-DE" baseline="-25000" dirty="0">
                        <a:solidFill>
                          <a:schemeClr val="accent6">
                            <a:lumMod val="20000"/>
                            <a:lumOff val="80000"/>
                          </a:schemeClr>
                        </a:solidFill>
                      </a:endParaRPr>
                    </a:p>
                  </a:txBody>
                  <a:tcPr/>
                </a:tc>
              </a:tr>
              <a:tr h="343423">
                <a:tc>
                  <a:txBody>
                    <a:bodyPr/>
                    <a:lstStyle/>
                    <a:p>
                      <a:pPr algn="ctr"/>
                      <a:r>
                        <a:rPr lang="de-DE" b="1" dirty="0" smtClean="0">
                          <a:solidFill>
                            <a:schemeClr val="bg2">
                              <a:lumMod val="50000"/>
                            </a:schemeClr>
                          </a:solidFill>
                        </a:rPr>
                        <a:t>1</a:t>
                      </a:r>
                    </a:p>
                  </a:txBody>
                  <a:tcPr/>
                </a:tc>
                <a:tc>
                  <a:txBody>
                    <a:bodyPr/>
                    <a:lstStyle/>
                    <a:p>
                      <a:pPr algn="ctr"/>
                      <a:r>
                        <a:rPr lang="de-DE" b="1" dirty="0" smtClean="0">
                          <a:solidFill>
                            <a:schemeClr val="accent6">
                              <a:lumMod val="75000"/>
                            </a:schemeClr>
                          </a:solidFill>
                        </a:rPr>
                        <a:t>8</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14</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31</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54</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43</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2</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14</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15</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32</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60</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44</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3</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18</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17</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33</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67</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45</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4</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20</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19</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34</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76</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46</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5</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22</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22</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35</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85</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47</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6</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24</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24</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36</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95</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48</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7</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25</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27</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37</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107</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49</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8</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26</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30</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38</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120</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50</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9</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27</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34</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39</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134</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51</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10</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28</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38</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40</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150</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52</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11</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29</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43</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41</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169</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53</a:t>
                      </a:r>
                      <a:endParaRPr lang="de-DE" sz="1800" b="1" kern="1200" dirty="0">
                        <a:solidFill>
                          <a:schemeClr val="accent6">
                            <a:lumMod val="75000"/>
                          </a:schemeClr>
                        </a:solidFill>
                        <a:latin typeface="+mn-lt"/>
                        <a:ea typeface="+mn-ea"/>
                        <a:cs typeface="+mn-cs"/>
                      </a:endParaRPr>
                    </a:p>
                  </a:txBody>
                  <a:tcPr/>
                </a:tc>
              </a:tr>
              <a:tr h="343423">
                <a:tc>
                  <a:txBody>
                    <a:bodyPr/>
                    <a:lstStyle/>
                    <a:p>
                      <a:pPr algn="ctr"/>
                      <a:r>
                        <a:rPr lang="de-DE" b="1" dirty="0" smtClean="0">
                          <a:solidFill>
                            <a:schemeClr val="bg2">
                              <a:lumMod val="50000"/>
                            </a:schemeClr>
                          </a:solidFill>
                        </a:rPr>
                        <a:t>12</a:t>
                      </a:r>
                      <a:endParaRPr lang="de-DE" b="1" dirty="0">
                        <a:solidFill>
                          <a:schemeClr val="bg2">
                            <a:lumMod val="50000"/>
                          </a:schemeClr>
                        </a:solidFill>
                      </a:endParaRPr>
                    </a:p>
                  </a:txBody>
                  <a:tcPr/>
                </a:tc>
                <a:tc>
                  <a:txBody>
                    <a:bodyPr/>
                    <a:lstStyle/>
                    <a:p>
                      <a:pPr algn="ctr"/>
                      <a:r>
                        <a:rPr lang="de-DE" b="1" dirty="0" smtClean="0">
                          <a:solidFill>
                            <a:schemeClr val="accent6">
                              <a:lumMod val="75000"/>
                            </a:schemeClr>
                          </a:solidFill>
                        </a:rPr>
                        <a:t>30</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48</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42</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bg2">
                              <a:lumMod val="50000"/>
                            </a:schemeClr>
                          </a:solidFill>
                          <a:latin typeface="+mn-lt"/>
                          <a:ea typeface="+mn-ea"/>
                          <a:cs typeface="+mn-cs"/>
                        </a:rPr>
                        <a:t>189</a:t>
                      </a:r>
                      <a:endParaRPr lang="de-DE" sz="1800" b="1" kern="1200" dirty="0">
                        <a:solidFill>
                          <a:schemeClr val="bg2">
                            <a:lumMod val="50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54</a:t>
                      </a:r>
                      <a:endParaRPr lang="de-DE" sz="1800" b="1" kern="1200" dirty="0">
                        <a:solidFill>
                          <a:schemeClr val="accent6">
                            <a:lumMod val="75000"/>
                          </a:schemeClr>
                        </a:solidFill>
                        <a:latin typeface="+mn-lt"/>
                        <a:ea typeface="+mn-ea"/>
                        <a:cs typeface="+mn-cs"/>
                      </a:endParaRPr>
                    </a:p>
                  </a:txBody>
                  <a:tcPr/>
                </a:tc>
              </a:tr>
            </a:tbl>
          </a:graphicData>
        </a:graphic>
      </p:graphicFrame>
      <p:sp>
        <p:nvSpPr>
          <p:cNvPr id="10" name="Datumsplatzhalter 9"/>
          <p:cNvSpPr>
            <a:spLocks noGrp="1"/>
          </p:cNvSpPr>
          <p:nvPr>
            <p:ph type="dt" sz="half" idx="15"/>
          </p:nvPr>
        </p:nvSpPr>
        <p:spPr/>
        <p:txBody>
          <a:bodyPr/>
          <a:lstStyle/>
          <a:p>
            <a:fld id="{ACEF194D-E4A0-4657-8161-43133A800ECB}" type="datetime1">
              <a:rPr lang="de-DE" smtClean="0"/>
              <a:t>26.05.2014</a:t>
            </a:fld>
            <a:endParaRPr lang="de-DE" dirty="0"/>
          </a:p>
        </p:txBody>
      </p:sp>
      <p:sp>
        <p:nvSpPr>
          <p:cNvPr id="11" name="Foliennummernplatzhalter 10"/>
          <p:cNvSpPr>
            <a:spLocks noGrp="1"/>
          </p:cNvSpPr>
          <p:nvPr>
            <p:ph type="sldNum" sz="quarter" idx="17"/>
          </p:nvPr>
        </p:nvSpPr>
        <p:spPr/>
        <p:txBody>
          <a:bodyPr/>
          <a:lstStyle/>
          <a:p>
            <a:fld id="{444A159E-39F8-4BD4-BAC6-A1654F7AE0EA}" type="slidenum">
              <a:rPr lang="de-DE" smtClean="0"/>
              <a:pPr/>
              <a:t>23</a:t>
            </a:fld>
            <a:endParaRPr lang="de-DE" dirty="0"/>
          </a:p>
        </p:txBody>
      </p:sp>
    </p:spTree>
    <p:extLst>
      <p:ext uri="{BB962C8B-B14F-4D97-AF65-F5344CB8AC3E}">
        <p14:creationId xmlns:p14="http://schemas.microsoft.com/office/powerpoint/2010/main" val="13769064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normAutofit/>
          </a:bodyPr>
          <a:lstStyle/>
          <a:p>
            <a:pPr marL="342900" indent="-342900">
              <a:buFont typeface="Arial" panose="020B0604020202020204" pitchFamily="34" charset="0"/>
              <a:buChar char="•"/>
            </a:pPr>
            <a:r>
              <a:rPr lang="de-DE" dirty="0" smtClean="0"/>
              <a:t>Trifft Schall bei der Ausbreitung in Luft auf eine schallharte Oberfläche, wird er zum Großteil </a:t>
            </a:r>
            <a:r>
              <a:rPr lang="de-DE" b="1" dirty="0" smtClean="0">
                <a:solidFill>
                  <a:schemeClr val="tx2"/>
                </a:solidFill>
              </a:rPr>
              <a:t>reflektiert</a:t>
            </a:r>
            <a:r>
              <a:rPr lang="de-DE" dirty="0" smtClean="0"/>
              <a: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Auch der reflektierte Schall ist bei der Berechnung der Immissionen einer Schallquelle zu berücksichtigen.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Im Allgemeinen legt der reflektierte Schall größere Strecken zurück und ist daher schwächer als der Direktschall.</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Liegen reflektierende Flächen aber in unmittelbarer Nähe der Schallquelle, können Reflexionen die Immissionen maßgeblich verstärken.</a:t>
            </a:r>
            <a:endParaRPr lang="de-DE" dirty="0"/>
          </a:p>
        </p:txBody>
      </p:sp>
      <p:sp>
        <p:nvSpPr>
          <p:cNvPr id="2" name="Titel 1"/>
          <p:cNvSpPr>
            <a:spLocks noGrp="1"/>
          </p:cNvSpPr>
          <p:nvPr>
            <p:ph type="title"/>
          </p:nvPr>
        </p:nvSpPr>
        <p:spPr/>
        <p:txBody>
          <a:bodyPr/>
          <a:lstStyle/>
          <a:p>
            <a:r>
              <a:rPr lang="de-DE" b="1" dirty="0"/>
              <a:t>Schallausbreitung in Luft: </a:t>
            </a:r>
            <a:r>
              <a:rPr lang="de-DE" b="1" dirty="0" smtClean="0"/>
              <a:t>Reflexion</a:t>
            </a:r>
            <a:endParaRPr lang="de-DE" b="1" dirty="0"/>
          </a:p>
        </p:txBody>
      </p:sp>
      <p:sp>
        <p:nvSpPr>
          <p:cNvPr id="8" name="Datumsplatzhalter 7"/>
          <p:cNvSpPr>
            <a:spLocks noGrp="1"/>
          </p:cNvSpPr>
          <p:nvPr>
            <p:ph type="dt" sz="half" idx="15"/>
          </p:nvPr>
        </p:nvSpPr>
        <p:spPr/>
        <p:txBody>
          <a:bodyPr/>
          <a:lstStyle/>
          <a:p>
            <a:fld id="{43D583A1-2B62-4CBA-93C0-CAA01109F625}"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24</a:t>
            </a:fld>
            <a:endParaRPr lang="de-DE" dirty="0"/>
          </a:p>
        </p:txBody>
      </p:sp>
    </p:spTree>
    <p:extLst>
      <p:ext uri="{BB962C8B-B14F-4D97-AF65-F5344CB8AC3E}">
        <p14:creationId xmlns:p14="http://schemas.microsoft.com/office/powerpoint/2010/main" val="156278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79208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4"/>
            <a:endParaRPr lang="de-DE" dirty="0"/>
          </a:p>
        </p:txBody>
      </p:sp>
      <p:sp>
        <p:nvSpPr>
          <p:cNvPr id="10" name="Inhaltsplatzhalter 9"/>
          <p:cNvSpPr>
            <a:spLocks noGrp="1"/>
          </p:cNvSpPr>
          <p:nvPr>
            <p:ph sz="quarter" idx="14"/>
          </p:nvPr>
        </p:nvSpPr>
        <p:spPr>
          <a:xfrm>
            <a:off x="415156" y="1196752"/>
            <a:ext cx="8333308" cy="811579"/>
          </a:xfrm>
        </p:spPr>
        <p:txBody>
          <a:bodyPr/>
          <a:lstStyle/>
          <a:p>
            <a:r>
              <a:rPr lang="de-DE" i="1" dirty="0"/>
              <a:t>Verstärkung der Immissionen durch Reflexionen an quellnahe gelegenen schallharten Flächen</a:t>
            </a:r>
          </a:p>
          <a:p>
            <a:endParaRPr lang="de-DE" dirty="0"/>
          </a:p>
          <a:p>
            <a:pPr lvl="4"/>
            <a:endParaRPr lang="de-DE" dirty="0"/>
          </a:p>
          <a:p>
            <a:endParaRPr lang="de-DE" dirty="0"/>
          </a:p>
        </p:txBody>
      </p:sp>
      <p:sp>
        <p:nvSpPr>
          <p:cNvPr id="9" name="Titel 8"/>
          <p:cNvSpPr>
            <a:spLocks noGrp="1"/>
          </p:cNvSpPr>
          <p:nvPr>
            <p:ph type="title"/>
          </p:nvPr>
        </p:nvSpPr>
        <p:spPr/>
        <p:txBody>
          <a:bodyPr>
            <a:normAutofit/>
          </a:bodyPr>
          <a:lstStyle/>
          <a:p>
            <a:r>
              <a:rPr lang="de-DE" dirty="0"/>
              <a:t>Schallausbreitung in Luft: </a:t>
            </a:r>
            <a:r>
              <a:rPr lang="de-DE" dirty="0" smtClean="0"/>
              <a:t>Reflexion</a:t>
            </a:r>
            <a:endParaRPr lang="de-DE" dirty="0"/>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3044793551"/>
              </p:ext>
            </p:extLst>
          </p:nvPr>
        </p:nvGraphicFramePr>
        <p:xfrm>
          <a:off x="250825" y="2060848"/>
          <a:ext cx="8620783" cy="2834640"/>
        </p:xfrm>
        <a:graphic>
          <a:graphicData uri="http://schemas.openxmlformats.org/drawingml/2006/table">
            <a:tbl>
              <a:tblPr firstRow="1" bandRow="1">
                <a:tableStyleId>{93296810-A885-4BE3-A3E7-6D5BEEA58F35}</a:tableStyleId>
              </a:tblPr>
              <a:tblGrid>
                <a:gridCol w="6769447"/>
                <a:gridCol w="1851336"/>
              </a:tblGrid>
              <a:tr h="265876">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Situation</a:t>
                      </a:r>
                      <a:endParaRPr lang="de-DE" sz="1800" b="1" kern="12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Pegelzunahme </a:t>
                      </a:r>
                      <a:r>
                        <a:rPr lang="de-DE" sz="1800" b="1" i="1" kern="1200" baseline="0" dirty="0" smtClean="0">
                          <a:solidFill>
                            <a:schemeClr val="accent6">
                              <a:lumMod val="20000"/>
                              <a:lumOff val="80000"/>
                            </a:schemeClr>
                          </a:solidFill>
                          <a:latin typeface="+mn-lt"/>
                          <a:ea typeface="+mn-ea"/>
                          <a:cs typeface="+mn-cs"/>
                        </a:rPr>
                        <a:t>D</a:t>
                      </a:r>
                      <a:r>
                        <a:rPr lang="el-GR" sz="1800" b="1" kern="1200" baseline="-25000" dirty="0" smtClean="0">
                          <a:solidFill>
                            <a:schemeClr val="accent6">
                              <a:lumMod val="20000"/>
                              <a:lumOff val="80000"/>
                            </a:schemeClr>
                          </a:solidFill>
                          <a:latin typeface="+mn-lt"/>
                          <a:ea typeface="+mn-ea"/>
                          <a:cs typeface="+mn-cs"/>
                        </a:rPr>
                        <a:t>Ω</a:t>
                      </a:r>
                      <a:endParaRPr lang="de-DE" sz="1800" b="1" kern="1200" baseline="-25000" dirty="0">
                        <a:solidFill>
                          <a:schemeClr val="accent6">
                            <a:lumMod val="20000"/>
                            <a:lumOff val="80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vor</a:t>
                      </a:r>
                      <a:r>
                        <a:rPr lang="de-DE" sz="1800" b="1" kern="1200" baseline="0" dirty="0" smtClean="0">
                          <a:solidFill>
                            <a:schemeClr val="accent6">
                              <a:lumMod val="75000"/>
                            </a:schemeClr>
                          </a:solidFill>
                          <a:latin typeface="+mn-lt"/>
                          <a:ea typeface="+mn-ea"/>
                          <a:cs typeface="+mn-cs"/>
                        </a:rPr>
                        <a:t> einer Wand (</a:t>
                      </a:r>
                      <a:r>
                        <a:rPr lang="de-DE" sz="1800" b="1" i="1" kern="1200" baseline="0" dirty="0" smtClean="0">
                          <a:solidFill>
                            <a:schemeClr val="accent6">
                              <a:lumMod val="75000"/>
                            </a:schemeClr>
                          </a:solidFill>
                          <a:latin typeface="+mn-lt"/>
                          <a:ea typeface="+mn-ea"/>
                          <a:cs typeface="+mn-cs"/>
                        </a:rPr>
                        <a:t>d</a:t>
                      </a:r>
                      <a:r>
                        <a:rPr lang="de-DE" sz="1800" b="1" kern="1200" baseline="0" dirty="0" smtClean="0">
                          <a:solidFill>
                            <a:schemeClr val="accent6">
                              <a:lumMod val="75000"/>
                            </a:schemeClr>
                          </a:solidFill>
                          <a:latin typeface="+mn-lt"/>
                          <a:ea typeface="+mn-ea"/>
                          <a:cs typeface="+mn-cs"/>
                        </a:rPr>
                        <a:t> &lt; 3m)</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3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in einer Ecke (jeweils </a:t>
                      </a:r>
                      <a:r>
                        <a:rPr lang="de-DE" sz="1800" b="1" i="1" kern="1200" dirty="0" smtClean="0">
                          <a:solidFill>
                            <a:schemeClr val="accent6">
                              <a:lumMod val="75000"/>
                            </a:schemeClr>
                          </a:solidFill>
                          <a:latin typeface="+mn-lt"/>
                          <a:ea typeface="+mn-ea"/>
                          <a:cs typeface="+mn-cs"/>
                        </a:rPr>
                        <a:t>d</a:t>
                      </a:r>
                      <a:r>
                        <a:rPr lang="de-DE" sz="1800" b="1" kern="1200" dirty="0" smtClean="0">
                          <a:solidFill>
                            <a:schemeClr val="accent6">
                              <a:lumMod val="75000"/>
                            </a:schemeClr>
                          </a:solidFill>
                          <a:latin typeface="+mn-lt"/>
                          <a:ea typeface="+mn-ea"/>
                          <a:cs typeface="+mn-cs"/>
                        </a:rPr>
                        <a:t> &lt; 3m)</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6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vor einer Wand unter einem Vordach (</a:t>
                      </a:r>
                      <a:r>
                        <a:rPr lang="de-DE" sz="1800" b="1" i="1" kern="1200" dirty="0" smtClean="0">
                          <a:solidFill>
                            <a:schemeClr val="accent6">
                              <a:lumMod val="75000"/>
                            </a:schemeClr>
                          </a:solidFill>
                          <a:latin typeface="+mn-lt"/>
                          <a:ea typeface="+mn-ea"/>
                          <a:cs typeface="+mn-cs"/>
                        </a:rPr>
                        <a:t>h</a:t>
                      </a:r>
                      <a:r>
                        <a:rPr lang="de-DE" sz="1800" b="1" kern="1200" dirty="0" smtClean="0">
                          <a:solidFill>
                            <a:schemeClr val="accent6">
                              <a:lumMod val="75000"/>
                            </a:schemeClr>
                          </a:solidFill>
                          <a:latin typeface="+mn-lt"/>
                          <a:ea typeface="+mn-ea"/>
                          <a:cs typeface="+mn-cs"/>
                        </a:rPr>
                        <a:t> &lt; 5m)</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6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zwischen zwei Wänden (</a:t>
                      </a:r>
                      <a:r>
                        <a:rPr lang="de-DE" sz="1800" b="1" i="1" kern="1200" dirty="0" smtClean="0">
                          <a:solidFill>
                            <a:schemeClr val="accent6">
                              <a:lumMod val="75000"/>
                            </a:schemeClr>
                          </a:solidFill>
                          <a:latin typeface="+mn-lt"/>
                          <a:ea typeface="+mn-ea"/>
                          <a:cs typeface="+mn-cs"/>
                        </a:rPr>
                        <a:t>d</a:t>
                      </a:r>
                      <a:r>
                        <a:rPr lang="de-DE" sz="1800" b="1" kern="1200" dirty="0" smtClean="0">
                          <a:solidFill>
                            <a:schemeClr val="accent6">
                              <a:lumMod val="75000"/>
                            </a:schemeClr>
                          </a:solidFill>
                          <a:latin typeface="+mn-lt"/>
                          <a:ea typeface="+mn-ea"/>
                          <a:cs typeface="+mn-cs"/>
                        </a:rPr>
                        <a:t> &lt; 5m)</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6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in einer Ecke unter einem Vordach (siehe oben)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9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Schallquelle zwischen zwei Wänden unter einem Dach (s</a:t>
                      </a:r>
                      <a:r>
                        <a:rPr lang="de-DE" sz="1800" b="1" kern="1200" dirty="0" smtClean="0">
                          <a:solidFill>
                            <a:schemeClr val="accent6">
                              <a:lumMod val="75000"/>
                            </a:schemeClr>
                          </a:solidFill>
                          <a:latin typeface="+mn-lt"/>
                          <a:ea typeface="+mn-ea"/>
                          <a:cs typeface="+mn-cs"/>
                        </a:rPr>
                        <a:t>. o</a:t>
                      </a:r>
                      <a:r>
                        <a:rPr lang="de-DE" sz="1800" b="1" kern="1200" dirty="0" smtClean="0">
                          <a:solidFill>
                            <a:schemeClr val="accent6">
                              <a:lumMod val="75000"/>
                            </a:schemeClr>
                          </a:solidFill>
                          <a:latin typeface="+mn-lt"/>
                          <a:ea typeface="+mn-ea"/>
                          <a:cs typeface="+mn-cs"/>
                        </a:rPr>
                        <a: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9 dB</a:t>
                      </a:r>
                      <a:endParaRPr lang="de-DE" sz="1800" b="1" i="0" kern="1200" dirty="0">
                        <a:solidFill>
                          <a:schemeClr val="accent6">
                            <a:lumMod val="75000"/>
                          </a:schemeClr>
                        </a:solidFill>
                        <a:latin typeface="+mn-lt"/>
                        <a:ea typeface="+mn-ea"/>
                        <a:cs typeface="+mn-cs"/>
                      </a:endParaRPr>
                    </a:p>
                  </a:txBody>
                  <a:tcPr/>
                </a:tc>
              </a:tr>
            </a:tbl>
          </a:graphicData>
        </a:graphic>
      </p:graphicFrame>
      <p:sp>
        <p:nvSpPr>
          <p:cNvPr id="6" name="Inhaltsplatzhalter 2"/>
          <p:cNvSpPr txBox="1">
            <a:spLocks/>
          </p:cNvSpPr>
          <p:nvPr/>
        </p:nvSpPr>
        <p:spPr>
          <a:xfrm>
            <a:off x="248584" y="5085184"/>
            <a:ext cx="8643896" cy="1296566"/>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Die hier gewählte Bezeichnung der Pegelzunahme aufgrund von reflektierenden Flächen im Bereich der Schallquelle mit </a:t>
            </a:r>
            <a:r>
              <a:rPr lang="de-DE" i="1" dirty="0" smtClean="0"/>
              <a:t>D</a:t>
            </a:r>
            <a:r>
              <a:rPr lang="el-GR" baseline="-25000" dirty="0" smtClean="0"/>
              <a:t>Ω</a:t>
            </a:r>
            <a:r>
              <a:rPr lang="de-DE" dirty="0"/>
              <a:t> </a:t>
            </a:r>
            <a:r>
              <a:rPr lang="de-DE" dirty="0" smtClean="0"/>
              <a:t>orientiert sich </a:t>
            </a:r>
            <a:r>
              <a:rPr lang="de-DE" dirty="0"/>
              <a:t>an </a:t>
            </a:r>
            <a:r>
              <a:rPr lang="de-DE" dirty="0" smtClean="0"/>
              <a:t>der </a:t>
            </a:r>
            <a:r>
              <a:rPr lang="de-DE" dirty="0"/>
              <a:t>E DIN ISO </a:t>
            </a:r>
            <a:r>
              <a:rPr lang="de-DE" dirty="0" smtClean="0"/>
              <a:t>9613, Teil 2.</a:t>
            </a:r>
          </a:p>
          <a:p>
            <a:pPr lvl="4"/>
            <a:endParaRPr lang="de-DE" dirty="0"/>
          </a:p>
        </p:txBody>
      </p:sp>
      <p:sp>
        <p:nvSpPr>
          <p:cNvPr id="11" name="Datumsplatzhalter 10"/>
          <p:cNvSpPr>
            <a:spLocks noGrp="1"/>
          </p:cNvSpPr>
          <p:nvPr>
            <p:ph type="dt" sz="half" idx="15"/>
          </p:nvPr>
        </p:nvSpPr>
        <p:spPr/>
        <p:txBody>
          <a:bodyPr/>
          <a:lstStyle/>
          <a:p>
            <a:fld id="{EF8363AA-8153-4668-880A-99B8F571C673}" type="datetime1">
              <a:rPr lang="de-DE" smtClean="0"/>
              <a:t>26.05.2014</a:t>
            </a:fld>
            <a:endParaRPr lang="de-DE" dirty="0"/>
          </a:p>
        </p:txBody>
      </p:sp>
      <p:sp>
        <p:nvSpPr>
          <p:cNvPr id="12" name="Foliennummernplatzhalter 11"/>
          <p:cNvSpPr>
            <a:spLocks noGrp="1"/>
          </p:cNvSpPr>
          <p:nvPr>
            <p:ph type="sldNum" sz="quarter" idx="17"/>
          </p:nvPr>
        </p:nvSpPr>
        <p:spPr/>
        <p:txBody>
          <a:bodyPr/>
          <a:lstStyle/>
          <a:p>
            <a:fld id="{444A159E-39F8-4BD4-BAC6-A1654F7AE0EA}" type="slidenum">
              <a:rPr lang="de-DE" smtClean="0"/>
              <a:pPr/>
              <a:t>25</a:t>
            </a:fld>
            <a:endParaRPr lang="de-DE" dirty="0"/>
          </a:p>
        </p:txBody>
      </p:sp>
    </p:spTree>
    <p:extLst>
      <p:ext uri="{BB962C8B-B14F-4D97-AF65-F5344CB8AC3E}">
        <p14:creationId xmlns:p14="http://schemas.microsoft.com/office/powerpoint/2010/main" val="392133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dirty="0" smtClean="0"/>
              <a:t>Unterbricht ein Hindernis die geradlinige Verbindung (also die Sichtlinie) von Schallquelle und Immissionsort, so spricht man von </a:t>
            </a:r>
            <a:r>
              <a:rPr lang="de-DE" b="1" dirty="0" smtClean="0">
                <a:solidFill>
                  <a:schemeClr val="tx2"/>
                </a:solidFill>
              </a:rPr>
              <a:t>Abschirmung</a:t>
            </a:r>
            <a:r>
              <a:rPr lang="de-DE" dirty="0" smtClean="0"/>
              <a:t>.</a:t>
            </a:r>
            <a:endParaRPr lang="de-DE" dirty="0"/>
          </a:p>
          <a:p>
            <a:endParaRPr lang="de-DE" dirty="0"/>
          </a:p>
          <a:p>
            <a:r>
              <a:rPr lang="de-DE" dirty="0" smtClean="0"/>
              <a:t>Die Abschirmung von Schall durch ein Hindernis ist aufgrund der Beugung der Schallwellen immer unvollständig.</a:t>
            </a:r>
            <a:endParaRPr lang="de-DE" dirty="0"/>
          </a:p>
          <a:p>
            <a:endParaRPr lang="de-DE" dirty="0"/>
          </a:p>
          <a:p>
            <a:r>
              <a:rPr lang="de-DE" dirty="0" smtClean="0"/>
              <a:t>Die Abschirmung durch ein Hindernis ist umso wirksamer, je massiver es ist, je tiefer es in die Sichtlinie einschneidet und je hochfrequenter das betreffende Geräuschspektrum ist.</a:t>
            </a:r>
            <a:endParaRPr lang="de-DE" dirty="0"/>
          </a:p>
        </p:txBody>
      </p:sp>
      <p:sp>
        <p:nvSpPr>
          <p:cNvPr id="2" name="Titel 1"/>
          <p:cNvSpPr>
            <a:spLocks noGrp="1"/>
          </p:cNvSpPr>
          <p:nvPr>
            <p:ph type="title"/>
          </p:nvPr>
        </p:nvSpPr>
        <p:spPr/>
        <p:txBody>
          <a:bodyPr/>
          <a:lstStyle/>
          <a:p>
            <a:r>
              <a:rPr lang="de-DE" b="1" dirty="0"/>
              <a:t>Schallausbreitung in Luft: </a:t>
            </a:r>
            <a:r>
              <a:rPr lang="de-DE" b="1" dirty="0" smtClean="0"/>
              <a:t>Abschirmung</a:t>
            </a:r>
            <a:endParaRPr lang="de-DE" b="1" dirty="0"/>
          </a:p>
        </p:txBody>
      </p:sp>
      <p:sp>
        <p:nvSpPr>
          <p:cNvPr id="8" name="Datumsplatzhalter 7"/>
          <p:cNvSpPr>
            <a:spLocks noGrp="1"/>
          </p:cNvSpPr>
          <p:nvPr>
            <p:ph type="dt" sz="half" idx="15"/>
          </p:nvPr>
        </p:nvSpPr>
        <p:spPr/>
        <p:txBody>
          <a:bodyPr/>
          <a:lstStyle/>
          <a:p>
            <a:fld id="{32B4482C-9A27-4DAB-BDF7-1ABEFD093F82}"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26</a:t>
            </a:fld>
            <a:endParaRPr lang="de-DE" dirty="0"/>
          </a:p>
        </p:txBody>
      </p:sp>
    </p:spTree>
    <p:extLst>
      <p:ext uri="{BB962C8B-B14F-4D97-AF65-F5344CB8AC3E}">
        <p14:creationId xmlns:p14="http://schemas.microsoft.com/office/powerpoint/2010/main" val="26334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1944216"/>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4"/>
            <a:endParaRPr lang="de-DE" dirty="0"/>
          </a:p>
        </p:txBody>
      </p:sp>
      <p:sp>
        <p:nvSpPr>
          <p:cNvPr id="10" name="Inhaltsplatzhalter 9"/>
          <p:cNvSpPr>
            <a:spLocks noGrp="1"/>
          </p:cNvSpPr>
          <p:nvPr>
            <p:ph sz="quarter" idx="14"/>
          </p:nvPr>
        </p:nvSpPr>
        <p:spPr>
          <a:xfrm>
            <a:off x="248585" y="1497261"/>
            <a:ext cx="8646136" cy="4884489"/>
          </a:xfrm>
        </p:spPr>
        <p:txBody>
          <a:bodyPr/>
          <a:lstStyle/>
          <a:p>
            <a:r>
              <a:rPr lang="de-DE" dirty="0"/>
              <a:t>Wegen der Frequenzabhängigkeit der abschirmenden Wirkung von Hindernissen ist die pauschale Angabe von </a:t>
            </a:r>
            <a:r>
              <a:rPr lang="de-DE" dirty="0" err="1" smtClean="0"/>
              <a:t>Pegelminde</a:t>
            </a:r>
            <a:r>
              <a:rPr lang="de-DE" dirty="0" smtClean="0"/>
              <a:t>-rungen </a:t>
            </a:r>
            <a:r>
              <a:rPr lang="de-DE" dirty="0"/>
              <a:t>schwierig. Für den häufig interessierenden Fall der Schallausbreitung um Fassadenecken gelten folgende </a:t>
            </a:r>
            <a:r>
              <a:rPr lang="de-DE" dirty="0" smtClean="0"/>
              <a:t>Anhalts-werte</a:t>
            </a:r>
            <a:r>
              <a:rPr lang="de-DE" dirty="0"/>
              <a:t>:</a:t>
            </a:r>
          </a:p>
          <a:p>
            <a:endParaRPr lang="de-DE" dirty="0"/>
          </a:p>
          <a:p>
            <a:pPr lvl="4"/>
            <a:endParaRPr lang="de-DE" dirty="0"/>
          </a:p>
          <a:p>
            <a:endParaRPr lang="de-DE" dirty="0"/>
          </a:p>
        </p:txBody>
      </p:sp>
      <p:sp>
        <p:nvSpPr>
          <p:cNvPr id="9" name="Titel 8"/>
          <p:cNvSpPr>
            <a:spLocks noGrp="1"/>
          </p:cNvSpPr>
          <p:nvPr>
            <p:ph type="title"/>
          </p:nvPr>
        </p:nvSpPr>
        <p:spPr/>
        <p:txBody>
          <a:bodyPr>
            <a:normAutofit/>
          </a:bodyPr>
          <a:lstStyle/>
          <a:p>
            <a:r>
              <a:rPr lang="de-DE" dirty="0"/>
              <a:t>Schallausbreitung in Luft: </a:t>
            </a:r>
            <a:r>
              <a:rPr lang="de-DE" dirty="0" smtClean="0"/>
              <a:t>Abschirmung</a:t>
            </a:r>
            <a:endParaRPr lang="de-DE" dirty="0"/>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525316047"/>
              </p:ext>
            </p:extLst>
          </p:nvPr>
        </p:nvGraphicFramePr>
        <p:xfrm>
          <a:off x="250825" y="3627864"/>
          <a:ext cx="8620783" cy="1097280"/>
        </p:xfrm>
        <a:graphic>
          <a:graphicData uri="http://schemas.openxmlformats.org/drawingml/2006/table">
            <a:tbl>
              <a:tblPr firstRow="1" bandRow="1">
                <a:tableStyleId>{93296810-A885-4BE3-A3E7-6D5BEEA58F35}</a:tableStyleId>
              </a:tblPr>
              <a:tblGrid>
                <a:gridCol w="6121375"/>
                <a:gridCol w="2499408"/>
              </a:tblGrid>
              <a:tr h="265876">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Situation</a:t>
                      </a:r>
                      <a:endParaRPr lang="de-DE" sz="1800" b="1" kern="12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Pegelabnahme </a:t>
                      </a:r>
                      <a:r>
                        <a:rPr lang="de-DE" sz="1800" b="1" i="1" kern="1200" baseline="0" dirty="0" err="1" smtClean="0">
                          <a:solidFill>
                            <a:schemeClr val="accent6">
                              <a:lumMod val="20000"/>
                              <a:lumOff val="80000"/>
                            </a:schemeClr>
                          </a:solidFill>
                          <a:latin typeface="+mn-lt"/>
                          <a:ea typeface="+mn-ea"/>
                          <a:cs typeface="+mn-cs"/>
                        </a:rPr>
                        <a:t>A</a:t>
                      </a:r>
                      <a:r>
                        <a:rPr lang="de-DE" sz="1800" b="1" i="0" kern="1200" baseline="-25000" dirty="0" err="1" smtClean="0">
                          <a:solidFill>
                            <a:schemeClr val="accent6">
                              <a:lumMod val="20000"/>
                              <a:lumOff val="80000"/>
                            </a:schemeClr>
                          </a:solidFill>
                          <a:latin typeface="+mn-lt"/>
                          <a:ea typeface="+mn-ea"/>
                          <a:cs typeface="+mn-cs"/>
                        </a:rPr>
                        <a:t>bar</a:t>
                      </a:r>
                      <a:endParaRPr lang="de-DE" sz="1800" b="1" kern="1200" baseline="-25000" dirty="0">
                        <a:solidFill>
                          <a:schemeClr val="accent6">
                            <a:lumMod val="20000"/>
                            <a:lumOff val="80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Ausbreitung um eine Fassadenecke</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5 dB</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Ausbreitung um zwei Fassadenecken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15</a:t>
                      </a:r>
                      <a:r>
                        <a:rPr lang="de-DE" sz="1800" b="1" i="0" kern="1200" baseline="0" dirty="0" smtClean="0">
                          <a:solidFill>
                            <a:schemeClr val="accent6">
                              <a:lumMod val="75000"/>
                            </a:schemeClr>
                          </a:solidFill>
                          <a:latin typeface="+mn-lt"/>
                          <a:ea typeface="+mn-ea"/>
                          <a:cs typeface="+mn-cs"/>
                        </a:rPr>
                        <a:t> dB</a:t>
                      </a:r>
                      <a:endParaRPr lang="de-DE" sz="1800" b="1" i="0" kern="1200" dirty="0">
                        <a:solidFill>
                          <a:schemeClr val="accent6">
                            <a:lumMod val="75000"/>
                          </a:schemeClr>
                        </a:solidFill>
                        <a:latin typeface="+mn-lt"/>
                        <a:ea typeface="+mn-ea"/>
                        <a:cs typeface="+mn-cs"/>
                      </a:endParaRPr>
                    </a:p>
                  </a:txBody>
                  <a:tcPr/>
                </a:tc>
              </a:tr>
            </a:tbl>
          </a:graphicData>
        </a:graphic>
      </p:graphicFrame>
      <p:sp>
        <p:nvSpPr>
          <p:cNvPr id="6" name="Inhaltsplatzhalter 2"/>
          <p:cNvSpPr txBox="1">
            <a:spLocks/>
          </p:cNvSpPr>
          <p:nvPr/>
        </p:nvSpPr>
        <p:spPr>
          <a:xfrm>
            <a:off x="248584" y="5085184"/>
            <a:ext cx="8643896" cy="1008112"/>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Die gewählte Bezeichnung </a:t>
            </a:r>
            <a:r>
              <a:rPr lang="de-DE" i="1" dirty="0" smtClean="0"/>
              <a:t>A</a:t>
            </a:r>
            <a:r>
              <a:rPr lang="de-DE" baseline="-25000" dirty="0" smtClean="0"/>
              <a:t>bar</a:t>
            </a:r>
            <a:r>
              <a:rPr lang="de-DE" dirty="0" smtClean="0"/>
              <a:t> für die Dämpfung des Schalls an Hindernissen orientiert sich an der </a:t>
            </a:r>
            <a:r>
              <a:rPr lang="de-DE" dirty="0"/>
              <a:t>E DIN ISO </a:t>
            </a:r>
            <a:r>
              <a:rPr lang="de-DE" dirty="0" smtClean="0"/>
              <a:t>9613, Teil 2.</a:t>
            </a:r>
          </a:p>
          <a:p>
            <a:pPr lvl="4"/>
            <a:endParaRPr lang="de-DE" dirty="0"/>
          </a:p>
        </p:txBody>
      </p:sp>
      <p:sp>
        <p:nvSpPr>
          <p:cNvPr id="11" name="Datumsplatzhalter 10"/>
          <p:cNvSpPr>
            <a:spLocks noGrp="1"/>
          </p:cNvSpPr>
          <p:nvPr>
            <p:ph type="dt" sz="half" idx="15"/>
          </p:nvPr>
        </p:nvSpPr>
        <p:spPr/>
        <p:txBody>
          <a:bodyPr/>
          <a:lstStyle/>
          <a:p>
            <a:fld id="{F93A2F63-CE2B-4744-B685-AAF91BC8BCE8}" type="datetime1">
              <a:rPr lang="de-DE" smtClean="0"/>
              <a:t>26.05.2014</a:t>
            </a:fld>
            <a:endParaRPr lang="de-DE" dirty="0"/>
          </a:p>
        </p:txBody>
      </p:sp>
      <p:sp>
        <p:nvSpPr>
          <p:cNvPr id="12" name="Foliennummernplatzhalter 11"/>
          <p:cNvSpPr>
            <a:spLocks noGrp="1"/>
          </p:cNvSpPr>
          <p:nvPr>
            <p:ph type="sldNum" sz="quarter" idx="17"/>
          </p:nvPr>
        </p:nvSpPr>
        <p:spPr/>
        <p:txBody>
          <a:bodyPr/>
          <a:lstStyle/>
          <a:p>
            <a:fld id="{444A159E-39F8-4BD4-BAC6-A1654F7AE0EA}" type="slidenum">
              <a:rPr lang="de-DE" smtClean="0"/>
              <a:pPr/>
              <a:t>27</a:t>
            </a:fld>
            <a:endParaRPr lang="de-DE" dirty="0"/>
          </a:p>
        </p:txBody>
      </p:sp>
    </p:spTree>
    <p:extLst>
      <p:ext uri="{BB962C8B-B14F-4D97-AF65-F5344CB8AC3E}">
        <p14:creationId xmlns:p14="http://schemas.microsoft.com/office/powerpoint/2010/main" val="1912505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dirty="0" smtClean="0"/>
                  <a:t>Zur Berechnung des Immissionspegels am Immissionsort werden alle genannten Quell- und Ausbreitungsdaten miteinander verrechnet:</a:t>
                </a:r>
                <a:endParaRPr lang="de-DE" i="1" dirty="0" smtClean="0">
                  <a:latin typeface="Cambria Math"/>
                </a:endParaRPr>
              </a:p>
              <a:p>
                <a:pPr/>
                <a14:m>
                  <m:oMathPara xmlns:m="http://schemas.openxmlformats.org/officeDocument/2006/math">
                    <m:oMathParaPr>
                      <m:jc m:val="centerGroup"/>
                    </m:oMathParaPr>
                    <m:oMath xmlns:m="http://schemas.openxmlformats.org/officeDocument/2006/math">
                      <m:r>
                        <a:rPr lang="de-DE" b="1" i="1" smtClean="0">
                          <a:solidFill>
                            <a:schemeClr val="tx2"/>
                          </a:solidFill>
                          <a:latin typeface="Cambria Math"/>
                        </a:rPr>
                        <m:t>𝑳</m:t>
                      </m:r>
                      <m:r>
                        <a:rPr lang="de-DE" b="1" i="0" baseline="-25000" smtClean="0">
                          <a:solidFill>
                            <a:schemeClr val="tx2"/>
                          </a:solidFill>
                          <a:latin typeface="Cambria Math"/>
                        </a:rPr>
                        <m:t>𝐩𝐀</m:t>
                      </m:r>
                      <m:r>
                        <a:rPr lang="de-DE" b="1" i="1" smtClean="0">
                          <a:solidFill>
                            <a:schemeClr val="tx2"/>
                          </a:solidFill>
                          <a:latin typeface="Cambria Math"/>
                        </a:rPr>
                        <m:t>=</m:t>
                      </m:r>
                      <m:r>
                        <a:rPr lang="de-DE" b="1" i="1" smtClean="0">
                          <a:solidFill>
                            <a:schemeClr val="tx2"/>
                          </a:solidFill>
                          <a:latin typeface="Cambria Math"/>
                        </a:rPr>
                        <m:t>𝑳</m:t>
                      </m:r>
                      <m:r>
                        <a:rPr lang="de-DE" b="1" i="0" baseline="-25000" smtClean="0">
                          <a:solidFill>
                            <a:schemeClr val="tx2"/>
                          </a:solidFill>
                          <a:latin typeface="Cambria Math"/>
                        </a:rPr>
                        <m:t>𝐖𝐀</m:t>
                      </m:r>
                      <m:r>
                        <a:rPr lang="de-DE" b="1" i="1" smtClean="0">
                          <a:solidFill>
                            <a:schemeClr val="tx2"/>
                          </a:solidFill>
                          <a:latin typeface="Cambria Math"/>
                        </a:rPr>
                        <m:t>+</m:t>
                      </m:r>
                      <m:r>
                        <a:rPr lang="de-DE" b="1" i="1" smtClean="0">
                          <a:solidFill>
                            <a:schemeClr val="tx2"/>
                          </a:solidFill>
                          <a:latin typeface="Cambria Math"/>
                        </a:rPr>
                        <m:t>𝑫</m:t>
                      </m:r>
                      <m:r>
                        <a:rPr lang="de-DE" b="1" i="0" baseline="-25000" smtClean="0">
                          <a:solidFill>
                            <a:schemeClr val="tx2"/>
                          </a:solidFill>
                          <a:latin typeface="Cambria Math"/>
                        </a:rPr>
                        <m:t>𝐈</m:t>
                      </m:r>
                      <m:r>
                        <a:rPr lang="de-DE" b="1" i="1" smtClean="0">
                          <a:solidFill>
                            <a:schemeClr val="tx2"/>
                          </a:solidFill>
                          <a:latin typeface="Cambria Math"/>
                        </a:rPr>
                        <m:t>+</m:t>
                      </m:r>
                      <m:r>
                        <a:rPr lang="de-DE" b="1" i="1" smtClean="0">
                          <a:solidFill>
                            <a:schemeClr val="tx2"/>
                          </a:solidFill>
                          <a:latin typeface="Cambria Math"/>
                        </a:rPr>
                        <m:t>𝑫</m:t>
                      </m:r>
                      <m:r>
                        <a:rPr lang="el-GR" b="1" i="0" baseline="-25000" smtClean="0">
                          <a:solidFill>
                            <a:schemeClr val="tx2"/>
                          </a:solidFill>
                          <a:latin typeface="Cambria Math"/>
                        </a:rPr>
                        <m:t>𝛀</m:t>
                      </m:r>
                      <m:r>
                        <a:rPr lang="de-DE" b="1" i="1" smtClean="0">
                          <a:solidFill>
                            <a:schemeClr val="tx2"/>
                          </a:solidFill>
                          <a:latin typeface="Cambria Math"/>
                        </a:rPr>
                        <m:t> −</m:t>
                      </m:r>
                      <m:sSub>
                        <m:sSubPr>
                          <m:ctrlPr>
                            <a:rPr lang="de-DE" b="1" i="1">
                              <a:solidFill>
                                <a:schemeClr val="tx2"/>
                              </a:solidFill>
                              <a:latin typeface="Cambria Math"/>
                            </a:rPr>
                          </m:ctrlPr>
                        </m:sSubPr>
                        <m:e>
                          <m:r>
                            <a:rPr lang="de-DE" b="1" i="1">
                              <a:solidFill>
                                <a:schemeClr val="tx2"/>
                              </a:solidFill>
                              <a:latin typeface="Cambria Math"/>
                            </a:rPr>
                            <m:t>𝑨</m:t>
                          </m:r>
                        </m:e>
                        <m:sub>
                          <m:r>
                            <a:rPr lang="de-DE" b="1" i="0">
                              <a:solidFill>
                                <a:schemeClr val="tx2"/>
                              </a:solidFill>
                              <a:latin typeface="Cambria Math"/>
                            </a:rPr>
                            <m:t>𝐝𝐢𝐯</m:t>
                          </m:r>
                        </m:sub>
                      </m:sSub>
                      <m:r>
                        <a:rPr lang="de-DE" b="1" i="1" smtClean="0">
                          <a:solidFill>
                            <a:schemeClr val="tx2"/>
                          </a:solidFill>
                          <a:latin typeface="Cambria Math"/>
                        </a:rPr>
                        <m:t>−</m:t>
                      </m:r>
                      <m:r>
                        <a:rPr lang="de-DE" b="1" i="1" smtClean="0">
                          <a:solidFill>
                            <a:schemeClr val="tx2"/>
                          </a:solidFill>
                          <a:latin typeface="Cambria Math"/>
                        </a:rPr>
                        <m:t>𝑨</m:t>
                      </m:r>
                      <m:r>
                        <a:rPr lang="de-DE" b="1" i="0" baseline="-25000" smtClean="0">
                          <a:solidFill>
                            <a:schemeClr val="tx2"/>
                          </a:solidFill>
                          <a:latin typeface="Cambria Math"/>
                        </a:rPr>
                        <m:t>𝐛𝐚𝐫</m:t>
                      </m:r>
                    </m:oMath>
                  </m:oMathPara>
                </a14:m>
                <a:endParaRPr lang="de-DE" b="1" baseline="-25000" dirty="0" smtClean="0">
                  <a:solidFill>
                    <a:schemeClr val="tx2"/>
                  </a:solidFill>
                </a:endParaRP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Das </a:t>
                </a:r>
                <a:r>
                  <a:rPr lang="de-DE" dirty="0" smtClean="0"/>
                  <a:t>beschriebene </a:t>
                </a:r>
                <a:r>
                  <a:rPr lang="de-DE" dirty="0"/>
                  <a:t>Verfahren folgt grob dem vereinfachten Verfahren aus dem Anhang der DIN EN ISO </a:t>
                </a:r>
                <a:r>
                  <a:rPr lang="de-DE" dirty="0" smtClean="0"/>
                  <a:t>9613, </a:t>
                </a:r>
                <a:r>
                  <a:rPr lang="de-DE" dirty="0"/>
                  <a:t>Teil 2</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Bei </a:t>
                </a:r>
                <a:r>
                  <a:rPr lang="de-DE" dirty="0"/>
                  <a:t>der Beurteilung gemäß 32. BImSchV durch den </a:t>
                </a:r>
                <a:r>
                  <a:rPr lang="de-DE" dirty="0" smtClean="0"/>
                  <a:t>Sach-verständigen </a:t>
                </a:r>
                <a:r>
                  <a:rPr lang="de-DE" dirty="0"/>
                  <a:t>ist keine </a:t>
                </a:r>
                <a:r>
                  <a:rPr lang="de-DE" dirty="0" smtClean="0"/>
                  <a:t>Schallausbreitungsberechnung vor-gesehen</a:t>
                </a:r>
                <a:r>
                  <a:rPr lang="de-DE" dirty="0"/>
                  <a:t>, sondern ein </a:t>
                </a:r>
                <a:r>
                  <a:rPr lang="de-DE" dirty="0" smtClean="0"/>
                  <a:t>schematisiertes </a:t>
                </a:r>
                <a:r>
                  <a:rPr lang="de-DE" dirty="0"/>
                  <a:t>Verfahren, in dem Immissions- und Beurteilungspegel nicht vorkommen</a:t>
                </a:r>
                <a:r>
                  <a:rPr lang="de-DE" dirty="0" smtClean="0"/>
                  <a:t>.</a:t>
                </a:r>
              </a:p>
            </p:txBody>
          </p:sp>
        </mc:Choice>
        <mc:Fallback>
          <p:sp>
            <p:nvSpPr>
              <p:cNvPr id="3" name="Inhaltsplatzhalter 2"/>
              <p:cNvSpPr>
                <a:spLocks noGrp="1" noRot="1" noChangeAspect="1" noMove="1" noResize="1" noEditPoints="1" noAdjustHandles="1" noChangeArrowheads="1" noChangeShapeType="1" noTextEdit="1"/>
              </p:cNvSpPr>
              <p:nvPr>
                <p:ph sz="quarter" idx="14"/>
              </p:nvPr>
            </p:nvSpPr>
            <p:spPr>
              <a:blipFill rotWithShape="1">
                <a:blip r:embed="rId3"/>
                <a:stretch>
                  <a:fillRect l="-2048" t="-1873" r="-1170"/>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b="1" dirty="0" smtClean="0"/>
              <a:t>Schallausbreitung in Luft</a:t>
            </a:r>
            <a:endParaRPr lang="de-DE" b="1" dirty="0"/>
          </a:p>
        </p:txBody>
      </p:sp>
      <p:sp>
        <p:nvSpPr>
          <p:cNvPr id="8" name="Datumsplatzhalter 7"/>
          <p:cNvSpPr>
            <a:spLocks noGrp="1"/>
          </p:cNvSpPr>
          <p:nvPr>
            <p:ph type="dt" sz="half" idx="15"/>
          </p:nvPr>
        </p:nvSpPr>
        <p:spPr/>
        <p:txBody>
          <a:bodyPr/>
          <a:lstStyle/>
          <a:p>
            <a:fld id="{63B5052F-7E70-45C0-B074-D24E3CC4E943}"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28</a:t>
            </a:fld>
            <a:endParaRPr lang="de-DE" dirty="0"/>
          </a:p>
        </p:txBody>
      </p:sp>
    </p:spTree>
    <p:extLst>
      <p:ext uri="{BB962C8B-B14F-4D97-AF65-F5344CB8AC3E}">
        <p14:creationId xmlns:p14="http://schemas.microsoft.com/office/powerpoint/2010/main" val="375848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6" y="1196975"/>
            <a:ext cx="8333308" cy="5184775"/>
          </a:xfrm>
        </p:spPr>
        <p:txBody>
          <a:bodyPr>
            <a:normAutofit lnSpcReduction="10000"/>
          </a:bodyPr>
          <a:lstStyle/>
          <a:p>
            <a:pPr marL="342900" indent="-342900">
              <a:buFont typeface="Arial" panose="020B0604020202020204" pitchFamily="34" charset="0"/>
              <a:buChar char="•"/>
            </a:pPr>
            <a:r>
              <a:rPr lang="de-DE" dirty="0" smtClean="0"/>
              <a:t>Für größere Entfernungen ab 100 m können die </a:t>
            </a:r>
            <a:r>
              <a:rPr lang="de-DE" dirty="0" smtClean="0"/>
              <a:t>meteorologischen </a:t>
            </a:r>
            <a:r>
              <a:rPr lang="de-DE" dirty="0" smtClean="0"/>
              <a:t>Bedingungen, insbesondere der Wind und </a:t>
            </a:r>
            <a:r>
              <a:rPr lang="de-DE" dirty="0" smtClean="0"/>
              <a:t>bestimmte Luftschichtungen, </a:t>
            </a:r>
            <a:r>
              <a:rPr lang="de-DE" dirty="0" smtClean="0"/>
              <a:t>eine wesentliche Rolle spielen.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Ein weiterer wichtiger Effekt bei größeren Entfernungen ist die Luftabsorption.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Luftabsorption ist stark frequenzabhängig und schwächt besonders hochfrequente Geräuschanteile.</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Von entfernten Geräuschquellen bleibt daher oft das tief-</a:t>
            </a:r>
            <a:r>
              <a:rPr lang="de-DE" dirty="0" err="1" smtClean="0"/>
              <a:t>frequente</a:t>
            </a:r>
            <a:r>
              <a:rPr lang="de-DE" dirty="0" smtClean="0"/>
              <a:t> Geräuschspektrum übrig.</a:t>
            </a:r>
          </a:p>
        </p:txBody>
      </p:sp>
      <p:sp>
        <p:nvSpPr>
          <p:cNvPr id="2" name="Titel 1"/>
          <p:cNvSpPr>
            <a:spLocks noGrp="1"/>
          </p:cNvSpPr>
          <p:nvPr>
            <p:ph type="title"/>
          </p:nvPr>
        </p:nvSpPr>
        <p:spPr/>
        <p:txBody>
          <a:bodyPr/>
          <a:lstStyle/>
          <a:p>
            <a:r>
              <a:rPr lang="de-DE" b="1" dirty="0" smtClean="0"/>
              <a:t>Schallausbreitung in Luft</a:t>
            </a:r>
            <a:endParaRPr lang="de-DE" b="1" dirty="0"/>
          </a:p>
        </p:txBody>
      </p:sp>
      <p:sp>
        <p:nvSpPr>
          <p:cNvPr id="8" name="Datumsplatzhalter 7"/>
          <p:cNvSpPr>
            <a:spLocks noGrp="1"/>
          </p:cNvSpPr>
          <p:nvPr>
            <p:ph type="dt" sz="half" idx="15"/>
          </p:nvPr>
        </p:nvSpPr>
        <p:spPr/>
        <p:txBody>
          <a:bodyPr/>
          <a:lstStyle/>
          <a:p>
            <a:fld id="{63B5052F-7E70-45C0-B074-D24E3CC4E943}"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29</a:t>
            </a:fld>
            <a:endParaRPr lang="de-DE" dirty="0"/>
          </a:p>
        </p:txBody>
      </p:sp>
    </p:spTree>
    <p:extLst>
      <p:ext uri="{BB962C8B-B14F-4D97-AF65-F5344CB8AC3E}">
        <p14:creationId xmlns:p14="http://schemas.microsoft.com/office/powerpoint/2010/main" val="2399306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dirty="0" smtClean="0"/>
              <a:t>Schall ist eine sich in einem Medium ausbreitende </a:t>
            </a:r>
            <a:r>
              <a:rPr lang="de-DE" b="1" dirty="0" smtClean="0">
                <a:solidFill>
                  <a:schemeClr val="tx2"/>
                </a:solidFill>
              </a:rPr>
              <a:t>Welle von Druckschwankungen</a:t>
            </a:r>
            <a:r>
              <a:rPr lang="de-DE" dirty="0" smtClean="0"/>
              <a:t>. Ihre Ausbreitungsgeschwindigkeit ist die </a:t>
            </a:r>
            <a:r>
              <a:rPr lang="de-DE" b="1" dirty="0" smtClean="0">
                <a:solidFill>
                  <a:schemeClr val="tx2"/>
                </a:solidFill>
              </a:rPr>
              <a:t>Schallgeschwindigkeit </a:t>
            </a:r>
            <a:r>
              <a:rPr lang="de-DE" b="1" i="1" dirty="0" smtClean="0">
                <a:solidFill>
                  <a:schemeClr val="tx2"/>
                </a:solidFill>
              </a:rPr>
              <a:t>c</a:t>
            </a:r>
            <a:r>
              <a:rPr lang="de-DE" b="1" dirty="0" smtClean="0">
                <a:solidFill>
                  <a:schemeClr val="tx2"/>
                </a:solidFill>
              </a:rPr>
              <a:t> in m/s</a:t>
            </a:r>
            <a:r>
              <a:rPr lang="de-DE" dirty="0">
                <a:solidFill>
                  <a:schemeClr val="tx2"/>
                </a:solidFill>
              </a:rPr>
              <a:t> </a:t>
            </a:r>
            <a:r>
              <a:rPr lang="de-DE" dirty="0" smtClean="0"/>
              <a:t>(Luft: ≈ 340 m/s).</a:t>
            </a:r>
          </a:p>
          <a:p>
            <a:endParaRPr lang="de-DE" dirty="0" smtClean="0"/>
          </a:p>
          <a:p>
            <a:r>
              <a:rPr lang="de-DE" dirty="0"/>
              <a:t>Die Stärke der Druckschwankungen geben wir mit dem </a:t>
            </a:r>
            <a:r>
              <a:rPr lang="de-DE" b="1" dirty="0">
                <a:solidFill>
                  <a:schemeClr val="tx2"/>
                </a:solidFill>
              </a:rPr>
              <a:t>Schalldruckpegel </a:t>
            </a:r>
            <a:r>
              <a:rPr lang="de-DE" b="1" i="1" dirty="0" err="1" smtClean="0">
                <a:solidFill>
                  <a:schemeClr val="tx2"/>
                </a:solidFill>
              </a:rPr>
              <a:t>L</a:t>
            </a:r>
            <a:r>
              <a:rPr lang="de-DE" b="1" baseline="-25000" dirty="0" err="1" smtClean="0">
                <a:solidFill>
                  <a:schemeClr val="tx2"/>
                </a:solidFill>
              </a:rPr>
              <a:t>p</a:t>
            </a:r>
            <a:r>
              <a:rPr lang="de-DE" b="1" dirty="0" smtClean="0">
                <a:solidFill>
                  <a:schemeClr val="tx2"/>
                </a:solidFill>
              </a:rPr>
              <a:t> in Dezibel (dB)</a:t>
            </a:r>
            <a:r>
              <a:rPr lang="de-DE" dirty="0" smtClean="0">
                <a:solidFill>
                  <a:schemeClr val="tx2"/>
                </a:solidFill>
              </a:rPr>
              <a:t> </a:t>
            </a:r>
            <a:r>
              <a:rPr lang="de-DE" dirty="0" smtClean="0"/>
              <a:t>an</a:t>
            </a:r>
            <a:r>
              <a:rPr lang="de-DE" dirty="0"/>
              <a:t>.</a:t>
            </a:r>
          </a:p>
          <a:p>
            <a:endParaRPr lang="de-DE" dirty="0"/>
          </a:p>
          <a:p>
            <a:r>
              <a:rPr lang="de-DE" dirty="0" smtClean="0"/>
              <a:t>Die Häufigkeit der Druckschwankungen pro Sekunde nennen wir die </a:t>
            </a:r>
            <a:r>
              <a:rPr lang="de-DE" b="1" dirty="0" smtClean="0">
                <a:solidFill>
                  <a:schemeClr val="tx2"/>
                </a:solidFill>
              </a:rPr>
              <a:t>Frequenz </a:t>
            </a:r>
            <a:r>
              <a:rPr lang="de-DE" b="1" i="1" dirty="0" smtClean="0">
                <a:solidFill>
                  <a:schemeClr val="tx2"/>
                </a:solidFill>
              </a:rPr>
              <a:t>f</a:t>
            </a:r>
            <a:r>
              <a:rPr lang="de-DE" b="1" dirty="0" smtClean="0">
                <a:solidFill>
                  <a:schemeClr val="tx2"/>
                </a:solidFill>
              </a:rPr>
              <a:t> in Hertz (Hz).</a:t>
            </a:r>
          </a:p>
          <a:p>
            <a:endParaRPr lang="de-DE" dirty="0" smtClean="0"/>
          </a:p>
          <a:p>
            <a:r>
              <a:rPr lang="de-DE" dirty="0" smtClean="0"/>
              <a:t>Die Strecke von einem Druckmaximum in der Luft zum nächsten heißt </a:t>
            </a:r>
            <a:r>
              <a:rPr lang="de-DE" b="1" dirty="0" smtClean="0">
                <a:solidFill>
                  <a:schemeClr val="tx2"/>
                </a:solidFill>
              </a:rPr>
              <a:t>Wellenlänge </a:t>
            </a:r>
            <a:r>
              <a:rPr lang="el-GR" b="1" i="1" dirty="0" smtClean="0">
                <a:solidFill>
                  <a:schemeClr val="tx2"/>
                </a:solidFill>
              </a:rPr>
              <a:t>λ</a:t>
            </a:r>
            <a:r>
              <a:rPr lang="de-DE" b="1" dirty="0" smtClean="0">
                <a:solidFill>
                  <a:schemeClr val="tx2"/>
                </a:solidFill>
              </a:rPr>
              <a:t> in Meter (m).</a:t>
            </a:r>
            <a:endParaRPr lang="de-DE" b="1" dirty="0">
              <a:solidFill>
                <a:schemeClr val="tx2"/>
              </a:solidFill>
            </a:endParaRPr>
          </a:p>
          <a:p>
            <a:endParaRPr lang="de-DE" dirty="0" smtClean="0"/>
          </a:p>
          <a:p>
            <a:endParaRPr lang="de-DE" dirty="0"/>
          </a:p>
          <a:p>
            <a:endParaRPr lang="de-DE" dirty="0" smtClean="0"/>
          </a:p>
          <a:p>
            <a:endParaRPr lang="de-DE" dirty="0"/>
          </a:p>
          <a:p>
            <a:pPr marL="457200" lvl="1" indent="0">
              <a:buNone/>
            </a:pPr>
            <a:endParaRPr lang="de-DE" dirty="0"/>
          </a:p>
        </p:txBody>
      </p:sp>
      <p:sp>
        <p:nvSpPr>
          <p:cNvPr id="2" name="Titel 1"/>
          <p:cNvSpPr>
            <a:spLocks noGrp="1"/>
          </p:cNvSpPr>
          <p:nvPr>
            <p:ph type="title"/>
          </p:nvPr>
        </p:nvSpPr>
        <p:spPr/>
        <p:txBody>
          <a:bodyPr/>
          <a:lstStyle/>
          <a:p>
            <a:r>
              <a:rPr lang="de-DE" b="1" dirty="0" smtClean="0"/>
              <a:t>Schallwahrnehmung: Wellengrößen</a:t>
            </a:r>
            <a:endParaRPr lang="de-DE" b="1" dirty="0"/>
          </a:p>
        </p:txBody>
      </p:sp>
      <p:sp>
        <p:nvSpPr>
          <p:cNvPr id="8" name="Datumsplatzhalter 7"/>
          <p:cNvSpPr>
            <a:spLocks noGrp="1"/>
          </p:cNvSpPr>
          <p:nvPr>
            <p:ph type="dt" sz="half" idx="15"/>
          </p:nvPr>
        </p:nvSpPr>
        <p:spPr/>
        <p:txBody>
          <a:bodyPr/>
          <a:lstStyle/>
          <a:p>
            <a:fld id="{814736A0-524A-474A-9DBB-50802844D412}"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3</a:t>
            </a:fld>
            <a:endParaRPr lang="de-DE" dirty="0"/>
          </a:p>
        </p:txBody>
      </p:sp>
    </p:spTree>
    <p:extLst>
      <p:ext uri="{BB962C8B-B14F-4D97-AF65-F5344CB8AC3E}">
        <p14:creationId xmlns:p14="http://schemas.microsoft.com/office/powerpoint/2010/main" val="202147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Die direkte Übertragung von Schall innerhalb fester Strukturen nennt man </a:t>
            </a:r>
            <a:r>
              <a:rPr lang="de-DE" b="1" dirty="0" smtClean="0">
                <a:solidFill>
                  <a:schemeClr val="tx2"/>
                </a:solidFill>
              </a:rPr>
              <a:t>Körperschallübertragung</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Körperschallübertragung funktioniert im Allgemeinen umso besser, je starrer Strukturen miteinander verbunden sind.</a:t>
            </a:r>
          </a:p>
          <a:p>
            <a:pPr marL="342900" indent="-342900">
              <a:buFont typeface="Arial" panose="020B0604020202020204" pitchFamily="34" charset="0"/>
              <a:buChar char="•"/>
            </a:pPr>
            <a:endParaRPr lang="de-DE" i="1" dirty="0">
              <a:latin typeface="Cambria Math"/>
            </a:endParaRPr>
          </a:p>
          <a:p>
            <a:pPr marL="342900" indent="-342900">
              <a:buFont typeface="Arial" panose="020B0604020202020204" pitchFamily="34" charset="0"/>
              <a:buChar char="•"/>
            </a:pPr>
            <a:r>
              <a:rPr lang="de-DE" dirty="0" smtClean="0"/>
              <a:t>Körperschallübertragung auf großflächige Außenbauteile von Maschinen ist oft eine Hauptursache für verstärkte Abstrahlung von Schallemissionen.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Unterbindung von Körperschallübertragung ist daher oft eine der wichtigsten Maßnahmen zur Lärmminderung.</a:t>
            </a:r>
            <a:endParaRPr lang="de-DE" dirty="0"/>
          </a:p>
        </p:txBody>
      </p:sp>
      <p:sp>
        <p:nvSpPr>
          <p:cNvPr id="2" name="Titel 1"/>
          <p:cNvSpPr>
            <a:spLocks noGrp="1"/>
          </p:cNvSpPr>
          <p:nvPr>
            <p:ph type="title"/>
          </p:nvPr>
        </p:nvSpPr>
        <p:spPr/>
        <p:txBody>
          <a:bodyPr/>
          <a:lstStyle/>
          <a:p>
            <a:r>
              <a:rPr lang="de-DE" b="1" dirty="0"/>
              <a:t>Schallausbreitung in </a:t>
            </a:r>
            <a:r>
              <a:rPr lang="de-DE" b="1" dirty="0" smtClean="0"/>
              <a:t>Festköpern: Körperschall</a:t>
            </a:r>
            <a:endParaRPr lang="de-DE" b="1" dirty="0"/>
          </a:p>
        </p:txBody>
      </p:sp>
      <p:sp>
        <p:nvSpPr>
          <p:cNvPr id="8" name="Datumsplatzhalter 7"/>
          <p:cNvSpPr>
            <a:spLocks noGrp="1"/>
          </p:cNvSpPr>
          <p:nvPr>
            <p:ph type="dt" sz="half" idx="15"/>
          </p:nvPr>
        </p:nvSpPr>
        <p:spPr/>
        <p:txBody>
          <a:bodyPr/>
          <a:lstStyle/>
          <a:p>
            <a:fld id="{8DDAD3DA-0CA1-4970-B0CE-786B9E52E148}"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30</a:t>
            </a:fld>
            <a:endParaRPr lang="de-DE" dirty="0"/>
          </a:p>
        </p:txBody>
      </p:sp>
    </p:spTree>
    <p:extLst>
      <p:ext uri="{BB962C8B-B14F-4D97-AF65-F5344CB8AC3E}">
        <p14:creationId xmlns:p14="http://schemas.microsoft.com/office/powerpoint/2010/main" val="1999883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smtClean="0"/>
              <a:t>Um die Emissionen einer Schallquelle zu verringern, wird die Schallquelle oft unter eine Schallschutzhaube gestellt.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Funktionsweise einer solchen Haube (auch Einhausung oder Kapsel) nennt man </a:t>
            </a:r>
            <a:r>
              <a:rPr lang="de-DE" b="1" dirty="0" smtClean="0">
                <a:solidFill>
                  <a:schemeClr val="tx2"/>
                </a:solidFill>
              </a:rPr>
              <a:t>Dämmung</a:t>
            </a:r>
            <a:r>
              <a:rPr lang="de-DE" dirty="0" smtClean="0"/>
              <a:t>.</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Um mit einer Schallschutzhaube eine hohe Dämmwirkung zu erzielen, sind folgende Punkte zu beachten:</a:t>
            </a:r>
          </a:p>
          <a:p>
            <a:pPr lvl="1">
              <a:buFont typeface="Arial" panose="020B0604020202020204" pitchFamily="34" charset="0"/>
              <a:buChar char="•"/>
            </a:pPr>
            <a:r>
              <a:rPr lang="de-DE" dirty="0" smtClean="0"/>
              <a:t>Die Haube muss möglichst dicht sein.</a:t>
            </a:r>
          </a:p>
          <a:p>
            <a:pPr lvl="1">
              <a:buFont typeface="Arial" panose="020B0604020202020204" pitchFamily="34" charset="0"/>
              <a:buChar char="•"/>
            </a:pPr>
            <a:r>
              <a:rPr lang="de-DE" dirty="0" smtClean="0"/>
              <a:t>Die Innenseite sollte schallabsorbierend ausgekleidet sein.</a:t>
            </a:r>
          </a:p>
          <a:p>
            <a:pPr lvl="1">
              <a:buFont typeface="Arial" panose="020B0604020202020204" pitchFamily="34" charset="0"/>
              <a:buChar char="•"/>
            </a:pPr>
            <a:r>
              <a:rPr lang="de-DE" dirty="0"/>
              <a:t>E</a:t>
            </a:r>
            <a:r>
              <a:rPr lang="de-DE" dirty="0" smtClean="0"/>
              <a:t>in Teil des Aufbaus sollte viel Masse aufweisen.</a:t>
            </a:r>
          </a:p>
          <a:p>
            <a:pPr lvl="1">
              <a:buFont typeface="Arial" panose="020B0604020202020204" pitchFamily="34" charset="0"/>
              <a:buChar char="•"/>
            </a:pPr>
            <a:r>
              <a:rPr lang="de-DE" dirty="0" smtClean="0"/>
              <a:t>Körperschallübertragung auf die Haube ist zu unterbinden.</a:t>
            </a:r>
          </a:p>
        </p:txBody>
      </p:sp>
      <p:sp>
        <p:nvSpPr>
          <p:cNvPr id="2" name="Titel 1"/>
          <p:cNvSpPr>
            <a:spLocks noGrp="1"/>
          </p:cNvSpPr>
          <p:nvPr>
            <p:ph type="title"/>
          </p:nvPr>
        </p:nvSpPr>
        <p:spPr/>
        <p:txBody>
          <a:bodyPr/>
          <a:lstStyle/>
          <a:p>
            <a:r>
              <a:rPr lang="de-DE" b="1" dirty="0" smtClean="0"/>
              <a:t>Schallausbreitung in Luft: Dämmung</a:t>
            </a:r>
            <a:endParaRPr lang="de-DE" b="1" dirty="0"/>
          </a:p>
        </p:txBody>
      </p:sp>
      <p:sp>
        <p:nvSpPr>
          <p:cNvPr id="8" name="Datumsplatzhalter 7"/>
          <p:cNvSpPr>
            <a:spLocks noGrp="1"/>
          </p:cNvSpPr>
          <p:nvPr>
            <p:ph type="dt" sz="half" idx="15"/>
          </p:nvPr>
        </p:nvSpPr>
        <p:spPr/>
        <p:txBody>
          <a:bodyPr/>
          <a:lstStyle/>
          <a:p>
            <a:fld id="{4A7F15EA-3991-4D79-BD78-786D7BB08ECD}"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31</a:t>
            </a:fld>
            <a:endParaRPr lang="de-DE" dirty="0"/>
          </a:p>
        </p:txBody>
      </p:sp>
    </p:spTree>
    <p:extLst>
      <p:ext uri="{BB962C8B-B14F-4D97-AF65-F5344CB8AC3E}">
        <p14:creationId xmlns:p14="http://schemas.microsoft.com/office/powerpoint/2010/main" val="580372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lnSpcReduction="10000"/>
          </a:bodyPr>
          <a:lstStyle/>
          <a:p>
            <a:pPr marL="342900" indent="-342900">
              <a:buFont typeface="Arial" panose="020B0604020202020204" pitchFamily="34" charset="0"/>
              <a:buChar char="•"/>
            </a:pPr>
            <a:r>
              <a:rPr lang="de-DE" dirty="0" smtClean="0"/>
              <a:t>Oft ist eine komplette Einhausung nicht möglich, weil z. B. Abgase entweichen müssen oder Wärmeaustausch nötig ist.</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In solchen Fällen werden Schalldämpfer eingesetzt, die den im Gasstrom vorhandenen Schall </a:t>
            </a:r>
            <a:r>
              <a:rPr lang="de-DE" b="1" dirty="0" smtClean="0">
                <a:solidFill>
                  <a:schemeClr val="tx2"/>
                </a:solidFill>
              </a:rPr>
              <a:t>dämpfen</a:t>
            </a:r>
            <a:r>
              <a:rPr lang="de-DE" dirty="0" smtClean="0"/>
              <a:t>.</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Um einen wirksamen </a:t>
            </a:r>
            <a:r>
              <a:rPr lang="de-DE" b="1" dirty="0" smtClean="0">
                <a:solidFill>
                  <a:schemeClr val="tx2"/>
                </a:solidFill>
              </a:rPr>
              <a:t>Schalldämpfer</a:t>
            </a:r>
            <a:r>
              <a:rPr lang="de-DE" dirty="0" smtClean="0"/>
              <a:t> einbauen zu können, muss das zu dämpfende Geräuschspektrum bekannt sein.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höhere Frequenzen verwendet man absorbierende Rohr- oder Kulissen-SD, bei </a:t>
            </a:r>
            <a:r>
              <a:rPr lang="de-DE" dirty="0" err="1" smtClean="0"/>
              <a:t>tieffrequenten</a:t>
            </a:r>
            <a:r>
              <a:rPr lang="de-DE" dirty="0" smtClean="0"/>
              <a:t> Geräuschen nutzt man SD, die nach dem Interferenzprinzip arbeiten.</a:t>
            </a:r>
            <a:endParaRPr lang="de-DE" dirty="0"/>
          </a:p>
        </p:txBody>
      </p:sp>
      <p:sp>
        <p:nvSpPr>
          <p:cNvPr id="2" name="Titel 1"/>
          <p:cNvSpPr>
            <a:spLocks noGrp="1"/>
          </p:cNvSpPr>
          <p:nvPr>
            <p:ph type="title"/>
          </p:nvPr>
        </p:nvSpPr>
        <p:spPr/>
        <p:txBody>
          <a:bodyPr/>
          <a:lstStyle/>
          <a:p>
            <a:r>
              <a:rPr lang="de-DE" b="1" dirty="0" smtClean="0"/>
              <a:t>Schallausbreitung in Luft: Dämpfung</a:t>
            </a:r>
            <a:endParaRPr lang="de-DE" b="1" dirty="0"/>
          </a:p>
        </p:txBody>
      </p:sp>
      <p:sp>
        <p:nvSpPr>
          <p:cNvPr id="8" name="Datumsplatzhalter 7"/>
          <p:cNvSpPr>
            <a:spLocks noGrp="1"/>
          </p:cNvSpPr>
          <p:nvPr>
            <p:ph type="dt" sz="half" idx="15"/>
          </p:nvPr>
        </p:nvSpPr>
        <p:spPr/>
        <p:txBody>
          <a:bodyPr/>
          <a:lstStyle/>
          <a:p>
            <a:fld id="{C34A0505-CD42-409A-9BF8-F634666EC1DB}"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32</a:t>
            </a:fld>
            <a:endParaRPr lang="de-DE" dirty="0"/>
          </a:p>
        </p:txBody>
      </p:sp>
    </p:spTree>
    <p:extLst>
      <p:ext uri="{BB962C8B-B14F-4D97-AF65-F5344CB8AC3E}">
        <p14:creationId xmlns:p14="http://schemas.microsoft.com/office/powerpoint/2010/main" val="14561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3" name="Textplatzhalter 2"/>
          <p:cNvSpPr>
            <a:spLocks noGrp="1"/>
          </p:cNvSpPr>
          <p:nvPr>
            <p:ph type="body" sz="quarter" idx="13"/>
          </p:nvPr>
        </p:nvSpPr>
        <p:spPr/>
        <p:txBody>
          <a:bodyPr/>
          <a:lstStyle/>
          <a:p>
            <a:endParaRPr lang="de-DE"/>
          </a:p>
        </p:txBody>
      </p:sp>
      <p:sp>
        <p:nvSpPr>
          <p:cNvPr id="4" name="Datumsplatzhalter 3"/>
          <p:cNvSpPr>
            <a:spLocks noGrp="1"/>
          </p:cNvSpPr>
          <p:nvPr>
            <p:ph type="dt" sz="half" idx="10"/>
          </p:nvPr>
        </p:nvSpPr>
        <p:spPr/>
        <p:txBody>
          <a:bodyPr/>
          <a:lstStyle/>
          <a:p>
            <a:fld id="{0413A0D2-67E1-40AB-8E19-D5B74D99FC40}" type="datetime1">
              <a:rPr lang="de-DE" smtClean="0"/>
              <a:t>26.05.2014</a:t>
            </a:fld>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33</a:t>
            </a:fld>
            <a:endParaRPr lang="de-DE" dirty="0"/>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250825" y="1497261"/>
            <a:ext cx="8642350" cy="4884489"/>
          </a:xfrm>
        </p:spPr>
        <p:txBody>
          <a:bodyPr>
            <a:normAutofit/>
          </a:bodyPr>
          <a:lstStyle/>
          <a:p>
            <a:pPr marL="342900" indent="-342900">
              <a:buFont typeface="Arial" panose="020B0604020202020204" pitchFamily="34" charset="0"/>
              <a:buChar char="•"/>
            </a:pPr>
            <a:r>
              <a:rPr lang="de-DE" dirty="0" smtClean="0"/>
              <a:t>Die Ausbreitung von Wellen weist einige Besonderheiten auf:</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Das Phänomen der </a:t>
            </a:r>
            <a:r>
              <a:rPr lang="de-DE" b="1" dirty="0" smtClean="0">
                <a:solidFill>
                  <a:schemeClr val="tx2"/>
                </a:solidFill>
              </a:rPr>
              <a:t>Beugung</a:t>
            </a:r>
            <a:r>
              <a:rPr lang="de-DE" dirty="0" smtClean="0">
                <a:solidFill>
                  <a:schemeClr val="tx2"/>
                </a:solidFill>
              </a:rPr>
              <a:t> </a:t>
            </a:r>
            <a:r>
              <a:rPr lang="de-DE" dirty="0" smtClean="0"/>
              <a:t>erlaubt Wellen, in geometrisch verbotene Bereiche vorzudringen. Das betrifft z. B. die Ausbreitung von Schall um Fassadenecken herum oder über Wände hinweg.</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Das Phänomen der </a:t>
            </a:r>
            <a:r>
              <a:rPr lang="de-DE" b="1" dirty="0" smtClean="0">
                <a:solidFill>
                  <a:schemeClr val="tx2"/>
                </a:solidFill>
              </a:rPr>
              <a:t>Interferenz</a:t>
            </a:r>
            <a:r>
              <a:rPr lang="de-DE" dirty="0" smtClean="0">
                <a:solidFill>
                  <a:schemeClr val="tx2"/>
                </a:solidFill>
              </a:rPr>
              <a:t> </a:t>
            </a:r>
            <a:r>
              <a:rPr lang="de-DE" dirty="0" smtClean="0"/>
              <a:t>kann zur Verstärkung oder auch zur Auslöschung von Strahlung an bestimmten Stellen im Raum führen. Das betrifft beispielsweise tieffrequente Geräusche in nicht zu großen (z. B. Wohn-)Räumen.</a:t>
            </a:r>
          </a:p>
        </p:txBody>
      </p:sp>
      <p:sp>
        <p:nvSpPr>
          <p:cNvPr id="2" name="Titel 1"/>
          <p:cNvSpPr>
            <a:spLocks noGrp="1"/>
          </p:cNvSpPr>
          <p:nvPr>
            <p:ph type="title"/>
          </p:nvPr>
        </p:nvSpPr>
        <p:spPr/>
        <p:txBody>
          <a:bodyPr/>
          <a:lstStyle/>
          <a:p>
            <a:r>
              <a:rPr lang="de-DE" b="1" dirty="0" smtClean="0"/>
              <a:t>Schallwahrnehmung: Welleneigenschaften</a:t>
            </a:r>
            <a:endParaRPr lang="de-DE" b="1" dirty="0"/>
          </a:p>
        </p:txBody>
      </p:sp>
      <p:sp>
        <p:nvSpPr>
          <p:cNvPr id="8" name="Datumsplatzhalter 7"/>
          <p:cNvSpPr>
            <a:spLocks noGrp="1"/>
          </p:cNvSpPr>
          <p:nvPr>
            <p:ph type="dt" sz="half" idx="15"/>
          </p:nvPr>
        </p:nvSpPr>
        <p:spPr/>
        <p:txBody>
          <a:bodyPr/>
          <a:lstStyle/>
          <a:p>
            <a:fld id="{792B1470-2E52-4069-9D5C-2A070DBA0818}"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4</a:t>
            </a:fld>
            <a:endParaRPr lang="de-DE" dirty="0"/>
          </a:p>
        </p:txBody>
      </p:sp>
    </p:spTree>
    <p:extLst>
      <p:ext uri="{BB962C8B-B14F-4D97-AF65-F5344CB8AC3E}">
        <p14:creationId xmlns:p14="http://schemas.microsoft.com/office/powerpoint/2010/main" val="230344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lstStyle/>
          <a:p>
            <a:pPr marL="342900" indent="-342900">
              <a:buFont typeface="Arial" panose="020B0604020202020204" pitchFamily="34" charset="0"/>
              <a:buChar char="•"/>
            </a:pPr>
            <a:r>
              <a:rPr lang="de-DE" dirty="0" smtClean="0"/>
              <a:t>Unser Sinnesorgan zur Wahrnehmung von Schall ist das </a:t>
            </a:r>
            <a:r>
              <a:rPr lang="de-DE" b="1" dirty="0" smtClean="0">
                <a:solidFill>
                  <a:schemeClr val="tx2"/>
                </a:solidFill>
              </a:rPr>
              <a:t>Gehör</a:t>
            </a:r>
            <a:r>
              <a:rPr lang="de-DE" dirty="0" smtClean="0"/>
              <a:t>, wir hören Schall also.</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a:t>Den </a:t>
            </a:r>
            <a:r>
              <a:rPr lang="de-DE" b="1" dirty="0">
                <a:solidFill>
                  <a:schemeClr val="tx2"/>
                </a:solidFill>
              </a:rPr>
              <a:t>Schalldruckpegel</a:t>
            </a:r>
            <a:r>
              <a:rPr lang="de-DE" dirty="0">
                <a:solidFill>
                  <a:schemeClr val="tx2"/>
                </a:solidFill>
              </a:rPr>
              <a:t> </a:t>
            </a:r>
            <a:r>
              <a:rPr lang="de-DE" i="1" dirty="0" err="1"/>
              <a:t>L</a:t>
            </a:r>
            <a:r>
              <a:rPr lang="de-DE" baseline="-25000" dirty="0" err="1"/>
              <a:t>p</a:t>
            </a:r>
            <a:r>
              <a:rPr lang="de-DE" dirty="0">
                <a:solidFill>
                  <a:schemeClr val="tx2"/>
                </a:solidFill>
              </a:rPr>
              <a:t> </a:t>
            </a:r>
            <a:r>
              <a:rPr lang="de-DE" dirty="0"/>
              <a:t>nehmen wir als </a:t>
            </a:r>
            <a:r>
              <a:rPr lang="de-DE" b="1" dirty="0">
                <a:solidFill>
                  <a:schemeClr val="tx2"/>
                </a:solidFill>
              </a:rPr>
              <a:t>Lautstärke</a:t>
            </a:r>
            <a:r>
              <a:rPr lang="de-DE" dirty="0">
                <a:solidFill>
                  <a:schemeClr val="tx2"/>
                </a:solidFill>
              </a:rPr>
              <a:t> </a:t>
            </a:r>
            <a:r>
              <a:rPr lang="de-DE" dirty="0" smtClean="0"/>
              <a:t>wahr, </a:t>
            </a:r>
            <a:r>
              <a:rPr lang="de-DE" dirty="0"/>
              <a:t>d</a:t>
            </a:r>
            <a:r>
              <a:rPr lang="de-DE" dirty="0" smtClean="0"/>
              <a:t>ie </a:t>
            </a:r>
            <a:r>
              <a:rPr lang="de-DE" b="1" dirty="0" smtClean="0">
                <a:solidFill>
                  <a:schemeClr val="tx2"/>
                </a:solidFill>
              </a:rPr>
              <a:t>Frequenz</a:t>
            </a:r>
            <a:r>
              <a:rPr lang="de-DE" dirty="0" smtClean="0">
                <a:solidFill>
                  <a:schemeClr val="tx2"/>
                </a:solidFill>
              </a:rPr>
              <a:t> </a:t>
            </a:r>
            <a:r>
              <a:rPr lang="de-DE" i="1" dirty="0" smtClean="0"/>
              <a:t>f</a:t>
            </a:r>
            <a:r>
              <a:rPr lang="de-DE" dirty="0" smtClean="0"/>
              <a:t> als </a:t>
            </a:r>
            <a:r>
              <a:rPr lang="de-DE" b="1" dirty="0" smtClean="0">
                <a:solidFill>
                  <a:schemeClr val="tx2"/>
                </a:solidFill>
              </a:rPr>
              <a:t>Tonhöhe</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Das Gehör nimmt gleiche Schalldruckpegel bei verschiedenen Frequenzen unterschiedlich laut wahr. </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Zum Ausgleich führt man die </a:t>
            </a:r>
            <a:r>
              <a:rPr lang="de-DE" b="1" dirty="0" smtClean="0">
                <a:solidFill>
                  <a:schemeClr val="tx2"/>
                </a:solidFill>
              </a:rPr>
              <a:t>A-Bewertung</a:t>
            </a:r>
            <a:r>
              <a:rPr lang="de-DE" dirty="0" smtClean="0">
                <a:solidFill>
                  <a:schemeClr val="tx2"/>
                </a:solidFill>
              </a:rPr>
              <a:t> </a:t>
            </a:r>
            <a:r>
              <a:rPr lang="de-DE" dirty="0" smtClean="0"/>
              <a:t>ein, welche die unterschiedliche Empfindlichkeit des Gehörs berücksichtigt.</a:t>
            </a:r>
          </a:p>
        </p:txBody>
      </p:sp>
      <p:sp>
        <p:nvSpPr>
          <p:cNvPr id="2" name="Titel 1"/>
          <p:cNvSpPr>
            <a:spLocks noGrp="1"/>
          </p:cNvSpPr>
          <p:nvPr>
            <p:ph type="title"/>
          </p:nvPr>
        </p:nvSpPr>
        <p:spPr/>
        <p:txBody>
          <a:bodyPr/>
          <a:lstStyle/>
          <a:p>
            <a:r>
              <a:rPr lang="de-DE" b="1" dirty="0" smtClean="0"/>
              <a:t>Schallwahrnehmung: Hörphysiologie</a:t>
            </a:r>
            <a:endParaRPr lang="de-DE" b="1" dirty="0"/>
          </a:p>
        </p:txBody>
      </p:sp>
      <p:sp>
        <p:nvSpPr>
          <p:cNvPr id="8" name="Datumsplatzhalter 7"/>
          <p:cNvSpPr>
            <a:spLocks noGrp="1"/>
          </p:cNvSpPr>
          <p:nvPr>
            <p:ph type="dt" sz="half" idx="15"/>
          </p:nvPr>
        </p:nvSpPr>
        <p:spPr/>
        <p:txBody>
          <a:bodyPr/>
          <a:lstStyle/>
          <a:p>
            <a:fld id="{7134F718-C584-4519-A71F-416B3EBFAEF5}"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5</a:t>
            </a:fld>
            <a:endParaRPr lang="de-DE" dirty="0"/>
          </a:p>
        </p:txBody>
      </p:sp>
    </p:spTree>
    <p:extLst>
      <p:ext uri="{BB962C8B-B14F-4D97-AF65-F5344CB8AC3E}">
        <p14:creationId xmlns:p14="http://schemas.microsoft.com/office/powerpoint/2010/main" val="26745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normAutofit/>
          </a:bodyPr>
          <a:lstStyle/>
          <a:p>
            <a:pPr marL="342900" indent="-342900">
              <a:buFont typeface="Arial" panose="020B0604020202020204" pitchFamily="34" charset="0"/>
              <a:buChar char="•"/>
            </a:pPr>
            <a:r>
              <a:rPr lang="de-DE" dirty="0" smtClean="0"/>
              <a:t>Geräusche sind i. A. ein Gemisch aus Wellen verschiedener Frequenzen mit unterschiedlichen Schalldruckpegeln.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Angabe des Schalldruckpegels in Abhängigkeit von der Frequenz nennt man das </a:t>
            </a:r>
            <a:r>
              <a:rPr lang="de-DE" b="1" dirty="0" smtClean="0">
                <a:solidFill>
                  <a:schemeClr val="tx2"/>
                </a:solidFill>
              </a:rPr>
              <a:t>Spektrum</a:t>
            </a:r>
            <a:r>
              <a:rPr lang="de-DE" b="1" dirty="0" smtClean="0"/>
              <a:t> </a:t>
            </a:r>
            <a:r>
              <a:rPr lang="de-DE" dirty="0" smtClean="0"/>
              <a:t>eines Geräuschs.</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Das Gehör kann Wellengemische spektral analysieren und so unterschiedliche Klänge von Geräuschen unterscheiden.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Tritt ein schmaler Frequenzbereich im Spektrum deutlich hervor, hört man einen Ton und spricht von </a:t>
            </a:r>
            <a:r>
              <a:rPr lang="de-DE" b="1" dirty="0" smtClean="0">
                <a:solidFill>
                  <a:schemeClr val="tx2"/>
                </a:solidFill>
              </a:rPr>
              <a:t>Tonhaltigkeit</a:t>
            </a:r>
            <a:r>
              <a:rPr lang="de-DE" dirty="0" smtClean="0"/>
              <a:t>.</a:t>
            </a:r>
          </a:p>
        </p:txBody>
      </p:sp>
      <p:sp>
        <p:nvSpPr>
          <p:cNvPr id="2" name="Titel 1"/>
          <p:cNvSpPr>
            <a:spLocks noGrp="1"/>
          </p:cNvSpPr>
          <p:nvPr>
            <p:ph type="title"/>
          </p:nvPr>
        </p:nvSpPr>
        <p:spPr/>
        <p:txBody>
          <a:bodyPr>
            <a:normAutofit fontScale="90000"/>
          </a:bodyPr>
          <a:lstStyle/>
          <a:p>
            <a:r>
              <a:rPr lang="de-DE" b="1" dirty="0" smtClean="0"/>
              <a:t>Schallwahrnehmung: spektrale Auflösung von Schall</a:t>
            </a:r>
            <a:endParaRPr lang="de-DE" b="1" dirty="0"/>
          </a:p>
        </p:txBody>
      </p:sp>
      <p:sp>
        <p:nvSpPr>
          <p:cNvPr id="8" name="Datumsplatzhalter 7"/>
          <p:cNvSpPr>
            <a:spLocks noGrp="1"/>
          </p:cNvSpPr>
          <p:nvPr>
            <p:ph type="dt" sz="half" idx="15"/>
          </p:nvPr>
        </p:nvSpPr>
        <p:spPr/>
        <p:txBody>
          <a:bodyPr/>
          <a:lstStyle/>
          <a:p>
            <a:fld id="{97078B41-0CC8-47A7-9E59-8D55560F0CF7}"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6</a:t>
            </a:fld>
            <a:endParaRPr lang="de-DE" dirty="0"/>
          </a:p>
        </p:txBody>
      </p:sp>
    </p:spTree>
    <p:extLst>
      <p:ext uri="{BB962C8B-B14F-4D97-AF65-F5344CB8AC3E}">
        <p14:creationId xmlns:p14="http://schemas.microsoft.com/office/powerpoint/2010/main" val="2280657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Zählt man alle spektralen Anteile eines Geräuschs zusammen, erhält man den </a:t>
            </a:r>
            <a:r>
              <a:rPr lang="de-DE" b="1" dirty="0" smtClean="0">
                <a:solidFill>
                  <a:schemeClr val="tx2"/>
                </a:solidFill>
              </a:rPr>
              <a:t>Summenpegel</a:t>
            </a:r>
            <a:r>
              <a:rPr lang="de-DE" dirty="0" smtClean="0">
                <a:solidFill>
                  <a:schemeClr val="tx2"/>
                </a:solidFill>
              </a:rPr>
              <a:t> </a:t>
            </a:r>
            <a:r>
              <a:rPr lang="de-DE" dirty="0" smtClean="0"/>
              <a:t>des Geräuschs.</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Summenpegel ist ein </a:t>
            </a:r>
            <a:r>
              <a:rPr lang="de-DE" b="1" dirty="0" smtClean="0">
                <a:solidFill>
                  <a:schemeClr val="tx2"/>
                </a:solidFill>
              </a:rPr>
              <a:t>physikalisches Maß</a:t>
            </a:r>
            <a:r>
              <a:rPr lang="de-DE" b="1" dirty="0" smtClean="0"/>
              <a:t> </a:t>
            </a:r>
            <a:r>
              <a:rPr lang="de-DE" dirty="0" smtClean="0"/>
              <a:t>für die Stärke eines Geräuschs.</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Zählt </a:t>
            </a:r>
            <a:r>
              <a:rPr lang="de-DE" dirty="0"/>
              <a:t>man </a:t>
            </a:r>
            <a:r>
              <a:rPr lang="de-DE" dirty="0" smtClean="0"/>
              <a:t>die A-bewerteten Anteile zusammen, erhält </a:t>
            </a:r>
            <a:r>
              <a:rPr lang="de-DE" dirty="0"/>
              <a:t>man den </a:t>
            </a:r>
            <a:r>
              <a:rPr lang="de-DE" b="1" dirty="0" smtClean="0">
                <a:solidFill>
                  <a:schemeClr val="tx2"/>
                </a:solidFill>
              </a:rPr>
              <a:t>A-bewerteten Summenpegel </a:t>
            </a:r>
            <a:r>
              <a:rPr lang="de-DE" dirty="0"/>
              <a:t>des Geräuschs.</a:t>
            </a: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A-bewertete Summenpegel </a:t>
            </a:r>
            <a:r>
              <a:rPr lang="de-DE" dirty="0"/>
              <a:t>ist </a:t>
            </a:r>
            <a:r>
              <a:rPr lang="de-DE" dirty="0" smtClean="0"/>
              <a:t>ein </a:t>
            </a:r>
            <a:r>
              <a:rPr lang="de-DE" dirty="0"/>
              <a:t>Maß für die </a:t>
            </a:r>
            <a:r>
              <a:rPr lang="de-DE" dirty="0" smtClean="0"/>
              <a:t>vom Gehör </a:t>
            </a:r>
            <a:r>
              <a:rPr lang="de-DE" b="1" dirty="0" smtClean="0">
                <a:solidFill>
                  <a:schemeClr val="tx2"/>
                </a:solidFill>
              </a:rPr>
              <a:t>empfundene Lautstärke </a:t>
            </a:r>
            <a:r>
              <a:rPr lang="de-DE" dirty="0"/>
              <a:t>eines Geräuschs.</a:t>
            </a:r>
          </a:p>
        </p:txBody>
      </p:sp>
      <p:sp>
        <p:nvSpPr>
          <p:cNvPr id="2" name="Titel 1"/>
          <p:cNvSpPr>
            <a:spLocks noGrp="1"/>
          </p:cNvSpPr>
          <p:nvPr>
            <p:ph type="title"/>
          </p:nvPr>
        </p:nvSpPr>
        <p:spPr/>
        <p:txBody>
          <a:bodyPr/>
          <a:lstStyle/>
          <a:p>
            <a:r>
              <a:rPr lang="de-DE" b="1" dirty="0" smtClean="0"/>
              <a:t>Schallwahrnehmung: Bildung des Summenpegels</a:t>
            </a:r>
            <a:endParaRPr lang="de-DE" b="1" dirty="0"/>
          </a:p>
        </p:txBody>
      </p:sp>
      <p:sp>
        <p:nvSpPr>
          <p:cNvPr id="8" name="Datumsplatzhalter 7"/>
          <p:cNvSpPr>
            <a:spLocks noGrp="1"/>
          </p:cNvSpPr>
          <p:nvPr>
            <p:ph type="dt" sz="half" idx="15"/>
          </p:nvPr>
        </p:nvSpPr>
        <p:spPr/>
        <p:txBody>
          <a:bodyPr/>
          <a:lstStyle/>
          <a:p>
            <a:fld id="{CC4A6494-07B8-4496-8F07-47D214D7618E}"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7</a:t>
            </a:fld>
            <a:endParaRPr lang="de-DE" dirty="0"/>
          </a:p>
        </p:txBody>
      </p:sp>
    </p:spTree>
    <p:extLst>
      <p:ext uri="{BB962C8B-B14F-4D97-AF65-F5344CB8AC3E}">
        <p14:creationId xmlns:p14="http://schemas.microsoft.com/office/powerpoint/2010/main" val="196900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lstStyle/>
          <a:p>
            <a:pPr marL="342900" indent="-342900">
              <a:buFont typeface="Arial" panose="020B0604020202020204" pitchFamily="34" charset="0"/>
              <a:buChar char="•"/>
            </a:pPr>
            <a:r>
              <a:rPr lang="de-DE" dirty="0" smtClean="0"/>
              <a:t>Geräusche sind im Allgemeinen nicht konstant, sondern ändern sich im Laufe der Zeit.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den Immissionsschutz ist der </a:t>
            </a:r>
            <a:r>
              <a:rPr lang="de-DE" b="1" dirty="0" smtClean="0">
                <a:solidFill>
                  <a:schemeClr val="tx2"/>
                </a:solidFill>
              </a:rPr>
              <a:t>Mittelungspegel </a:t>
            </a:r>
            <a:r>
              <a:rPr lang="de-DE" b="1" i="1" dirty="0" err="1" smtClean="0">
                <a:solidFill>
                  <a:schemeClr val="tx2"/>
                </a:solidFill>
              </a:rPr>
              <a:t>L</a:t>
            </a:r>
            <a:r>
              <a:rPr lang="de-DE" b="1" baseline="-25000" dirty="0" err="1" smtClean="0">
                <a:solidFill>
                  <a:schemeClr val="tx2"/>
                </a:solidFill>
              </a:rPr>
              <a:t>pAeq</a:t>
            </a:r>
            <a:r>
              <a:rPr lang="de-DE" b="1" dirty="0" smtClean="0">
                <a:solidFill>
                  <a:schemeClr val="tx2"/>
                </a:solidFill>
              </a:rPr>
              <a:t> </a:t>
            </a:r>
            <a:r>
              <a:rPr lang="de-DE" dirty="0" smtClean="0"/>
              <a:t>interessant, aus dem man den Beurteilungspegel bildet.</a:t>
            </a:r>
          </a:p>
          <a:p>
            <a:endParaRPr lang="de-DE" dirty="0"/>
          </a:p>
          <a:p>
            <a:pPr marL="342900" indent="-342900">
              <a:buFont typeface="Arial" panose="020B0604020202020204" pitchFamily="34" charset="0"/>
              <a:buChar char="•"/>
            </a:pPr>
            <a:r>
              <a:rPr lang="de-DE" dirty="0" smtClean="0"/>
              <a:t>Beobachtet man </a:t>
            </a:r>
            <a:r>
              <a:rPr lang="de-DE" dirty="0"/>
              <a:t>im </a:t>
            </a:r>
            <a:r>
              <a:rPr lang="de-DE" dirty="0" smtClean="0"/>
              <a:t>zeitlichen Verlauf eines Summenpegels auffällige Pegelspitzen, </a:t>
            </a:r>
            <a:r>
              <a:rPr lang="de-DE" dirty="0"/>
              <a:t>spricht man von </a:t>
            </a:r>
            <a:r>
              <a:rPr lang="de-DE" b="1" dirty="0" smtClean="0">
                <a:solidFill>
                  <a:schemeClr val="tx2"/>
                </a:solidFill>
              </a:rPr>
              <a:t>Impulshaltigkeit</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Impulshaltigkeit spielt für die hier betrachtete Gerätegruppe i. A. eine untergeordnete Rolle.</a:t>
            </a:r>
          </a:p>
          <a:p>
            <a:pPr marL="342900" indent="-342900">
              <a:buFont typeface="Arial" panose="020B0604020202020204" pitchFamily="34" charset="0"/>
              <a:buChar char="•"/>
            </a:pPr>
            <a:endParaRPr lang="de-DE" dirty="0" smtClean="0"/>
          </a:p>
        </p:txBody>
      </p:sp>
      <p:sp>
        <p:nvSpPr>
          <p:cNvPr id="2" name="Titel 1"/>
          <p:cNvSpPr>
            <a:spLocks noGrp="1"/>
          </p:cNvSpPr>
          <p:nvPr>
            <p:ph type="title"/>
          </p:nvPr>
        </p:nvSpPr>
        <p:spPr/>
        <p:txBody>
          <a:bodyPr/>
          <a:lstStyle/>
          <a:p>
            <a:r>
              <a:rPr lang="de-DE" b="1" dirty="0" smtClean="0"/>
              <a:t>Schallwahrnehmung:</a:t>
            </a:r>
            <a:r>
              <a:rPr lang="de-DE" b="1" dirty="0"/>
              <a:t> </a:t>
            </a:r>
            <a:r>
              <a:rPr lang="de-DE" b="1" dirty="0" smtClean="0"/>
              <a:t>Bildung des Mittelungspegels</a:t>
            </a:r>
            <a:endParaRPr lang="de-DE" b="1" dirty="0"/>
          </a:p>
        </p:txBody>
      </p:sp>
      <p:sp>
        <p:nvSpPr>
          <p:cNvPr id="8" name="Datumsplatzhalter 7"/>
          <p:cNvSpPr>
            <a:spLocks noGrp="1"/>
          </p:cNvSpPr>
          <p:nvPr>
            <p:ph type="dt" sz="half" idx="15"/>
          </p:nvPr>
        </p:nvSpPr>
        <p:spPr/>
        <p:txBody>
          <a:bodyPr/>
          <a:lstStyle/>
          <a:p>
            <a:fld id="{DB0554CF-70BA-46A9-965E-B1E92CCD22C0}" type="datetime1">
              <a:rPr lang="de-DE" smtClean="0"/>
              <a:t>26.05.2014</a:t>
            </a:fld>
            <a:endParaRPr lang="de-DE" dirty="0"/>
          </a:p>
        </p:txBody>
      </p:sp>
      <p:sp>
        <p:nvSpPr>
          <p:cNvPr id="9" name="Foliennummernplatzhalter 8"/>
          <p:cNvSpPr>
            <a:spLocks noGrp="1"/>
          </p:cNvSpPr>
          <p:nvPr>
            <p:ph type="sldNum" sz="quarter" idx="17"/>
          </p:nvPr>
        </p:nvSpPr>
        <p:spPr/>
        <p:txBody>
          <a:bodyPr/>
          <a:lstStyle/>
          <a:p>
            <a:fld id="{444A159E-39F8-4BD4-BAC6-A1654F7AE0EA}" type="slidenum">
              <a:rPr lang="de-DE" smtClean="0"/>
              <a:pPr/>
              <a:t>8</a:t>
            </a:fld>
            <a:endParaRPr lang="de-DE" dirty="0"/>
          </a:p>
        </p:txBody>
      </p:sp>
    </p:spTree>
    <p:extLst>
      <p:ext uri="{BB962C8B-B14F-4D97-AF65-F5344CB8AC3E}">
        <p14:creationId xmlns:p14="http://schemas.microsoft.com/office/powerpoint/2010/main" val="409024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79208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i="1" dirty="0" smtClean="0"/>
              <a:t>Tabelle ungefährer mittlerer A-bewerteter Schalldruckpegel für alltägliche Situationen und Tätigkeiten</a:t>
            </a:r>
          </a:p>
          <a:p>
            <a:endParaRPr lang="de-DE" dirty="0" smtClean="0"/>
          </a:p>
          <a:p>
            <a:pPr lvl="4"/>
            <a:endParaRPr lang="de-DE" dirty="0"/>
          </a:p>
        </p:txBody>
      </p:sp>
      <p:sp>
        <p:nvSpPr>
          <p:cNvPr id="7" name="Titel 6"/>
          <p:cNvSpPr>
            <a:spLocks noGrp="1"/>
          </p:cNvSpPr>
          <p:nvPr>
            <p:ph type="title"/>
          </p:nvPr>
        </p:nvSpPr>
        <p:spPr/>
        <p:txBody>
          <a:bodyPr>
            <a:normAutofit/>
          </a:bodyPr>
          <a:lstStyle/>
          <a:p>
            <a:r>
              <a:rPr lang="de-DE" dirty="0"/>
              <a:t>Schallwahrnehmung: </a:t>
            </a:r>
            <a:r>
              <a:rPr lang="de-DE" dirty="0" smtClean="0"/>
              <a:t>typische Schalldruckpegel</a:t>
            </a:r>
            <a:endParaRPr lang="de-DE" dirty="0"/>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3988224810"/>
              </p:ext>
            </p:extLst>
          </p:nvPr>
        </p:nvGraphicFramePr>
        <p:xfrm>
          <a:off x="250825" y="2059541"/>
          <a:ext cx="8620783" cy="4321787"/>
        </p:xfrm>
        <a:graphic>
          <a:graphicData uri="http://schemas.openxmlformats.org/drawingml/2006/table">
            <a:tbl>
              <a:tblPr firstRow="1" bandRow="1">
                <a:tableStyleId>{93296810-A885-4BE3-A3E7-6D5BEEA58F35}</a:tableStyleId>
              </a:tblPr>
              <a:tblGrid>
                <a:gridCol w="5883785"/>
                <a:gridCol w="2736998"/>
              </a:tblGrid>
              <a:tr h="265876">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Situation / Tätigkeit</a:t>
                      </a:r>
                      <a:endParaRPr lang="de-DE" sz="1800" b="1" kern="12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Mittlerer Schalldruck-pegel </a:t>
                      </a:r>
                      <a:r>
                        <a:rPr lang="de-DE" i="1" baseline="0" dirty="0" err="1" smtClean="0">
                          <a:solidFill>
                            <a:schemeClr val="accent6">
                              <a:lumMod val="20000"/>
                              <a:lumOff val="80000"/>
                            </a:schemeClr>
                          </a:solidFill>
                        </a:rPr>
                        <a:t>L</a:t>
                      </a:r>
                      <a:r>
                        <a:rPr lang="de-DE" i="0" baseline="-25000" dirty="0" err="1" smtClean="0">
                          <a:solidFill>
                            <a:schemeClr val="accent6">
                              <a:lumMod val="20000"/>
                              <a:lumOff val="80000"/>
                            </a:schemeClr>
                          </a:solidFill>
                        </a:rPr>
                        <a:t>A</a:t>
                      </a:r>
                      <a:r>
                        <a:rPr lang="de-DE" baseline="-25000" dirty="0" err="1" smtClean="0">
                          <a:solidFill>
                            <a:schemeClr val="accent6">
                              <a:lumMod val="20000"/>
                              <a:lumOff val="80000"/>
                            </a:schemeClr>
                          </a:solidFill>
                        </a:rPr>
                        <a:t>eq</a:t>
                      </a:r>
                      <a:r>
                        <a:rPr lang="de-DE" baseline="-25000" dirty="0" smtClean="0">
                          <a:solidFill>
                            <a:schemeClr val="accent6">
                              <a:lumMod val="20000"/>
                              <a:lumOff val="80000"/>
                            </a:schemeClr>
                          </a:solidFill>
                        </a:rPr>
                        <a:t>  </a:t>
                      </a:r>
                      <a:r>
                        <a:rPr lang="de-DE" baseline="0" dirty="0" smtClean="0">
                          <a:solidFill>
                            <a:schemeClr val="accent6">
                              <a:lumMod val="20000"/>
                              <a:lumOff val="80000"/>
                            </a:schemeClr>
                          </a:solidFill>
                        </a:rPr>
                        <a:t>in dB(A)</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Stille</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&lt;</a:t>
                      </a:r>
                      <a:r>
                        <a:rPr lang="de-DE" sz="1800" b="1" i="0" kern="1200" baseline="0" dirty="0" smtClean="0">
                          <a:solidFill>
                            <a:schemeClr val="accent6">
                              <a:lumMod val="75000"/>
                            </a:schemeClr>
                          </a:solidFill>
                          <a:latin typeface="+mn-lt"/>
                          <a:ea typeface="+mn-ea"/>
                          <a:cs typeface="+mn-cs"/>
                        </a:rPr>
                        <a:t> 20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Ruhiges Wohnen im Grünen nachts</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20 – 30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Geräusche aus benachbarten Wohnungen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30</a:t>
                      </a:r>
                      <a:r>
                        <a:rPr lang="de-DE" sz="1800" b="1" i="0" kern="1200" baseline="0" dirty="0" smtClean="0">
                          <a:solidFill>
                            <a:schemeClr val="accent6">
                              <a:lumMod val="75000"/>
                            </a:schemeClr>
                          </a:solidFill>
                          <a:latin typeface="+mn-lt"/>
                          <a:ea typeface="+mn-ea"/>
                          <a:cs typeface="+mn-cs"/>
                        </a:rPr>
                        <a:t> – 40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Ruhiges Wohnen im Grünen tags</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40 – 50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Meeresrauschen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50 – 60</a:t>
                      </a:r>
                      <a:endParaRPr lang="de-DE" sz="1800" b="1" i="0"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Bedienen von Haushaltsgeräten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60 – 70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Pkw-Vorbeifahrt</a:t>
                      </a:r>
                      <a:r>
                        <a:rPr lang="de-DE" sz="1800" b="1" kern="1200" baseline="0" dirty="0" smtClean="0">
                          <a:solidFill>
                            <a:schemeClr val="accent6">
                              <a:lumMod val="75000"/>
                            </a:schemeClr>
                          </a:solidFill>
                          <a:latin typeface="+mn-lt"/>
                          <a:ea typeface="+mn-ea"/>
                          <a:cs typeface="+mn-cs"/>
                        </a:rPr>
                        <a:t> am Straßenrand</a:t>
                      </a:r>
                      <a:endParaRPr lang="de-DE" sz="1800" b="1" kern="1200" dirty="0" smtClean="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70 – 80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Zugvorbeifahrt in 25 m Entfernung</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80 – 90</a:t>
                      </a:r>
                      <a:endParaRPr lang="de-DE" sz="1800" b="1" i="0" kern="1200" dirty="0">
                        <a:solidFill>
                          <a:schemeClr val="accent6">
                            <a:lumMod val="75000"/>
                          </a:schemeClr>
                        </a:solidFill>
                        <a:latin typeface="+mn-lt"/>
                        <a:ea typeface="+mn-ea"/>
                        <a:cs typeface="+mn-cs"/>
                      </a:endParaRPr>
                    </a:p>
                  </a:txBody>
                  <a:tcPr/>
                </a:tc>
              </a:tr>
              <a:tr h="265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Diskothek-Besuch</a:t>
                      </a:r>
                    </a:p>
                  </a:txBody>
                  <a:tcPr/>
                </a:tc>
                <a:tc>
                  <a:txBody>
                    <a:bodyPr/>
                    <a:lstStyle/>
                    <a:p>
                      <a:pPr marL="0" indent="0" algn="ctr" defTabSz="914400" rtl="0" eaLnBrk="1" latinLnBrk="0" hangingPunct="1">
                        <a:buFontTx/>
                        <a:buNone/>
                      </a:pPr>
                      <a:r>
                        <a:rPr lang="de-DE" sz="1800" b="1" i="0" kern="1200" dirty="0" smtClean="0">
                          <a:solidFill>
                            <a:schemeClr val="accent6">
                              <a:lumMod val="75000"/>
                            </a:schemeClr>
                          </a:solidFill>
                          <a:latin typeface="+mn-lt"/>
                          <a:ea typeface="+mn-ea"/>
                          <a:cs typeface="+mn-cs"/>
                        </a:rPr>
                        <a:t>90 – 100</a:t>
                      </a:r>
                      <a:endParaRPr lang="de-DE" sz="1800" b="1" i="0" kern="1200" dirty="0">
                        <a:solidFill>
                          <a:schemeClr val="accent6">
                            <a:lumMod val="75000"/>
                          </a:schemeClr>
                        </a:solidFill>
                        <a:latin typeface="+mn-lt"/>
                        <a:ea typeface="+mn-ea"/>
                        <a:cs typeface="+mn-cs"/>
                      </a:endParaRPr>
                    </a:p>
                  </a:txBody>
                  <a:tcPr/>
                </a:tc>
              </a:tr>
              <a:tr h="3898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accent6">
                              <a:lumMod val="75000"/>
                            </a:schemeClr>
                          </a:solidFill>
                          <a:latin typeface="+mn-lt"/>
                          <a:ea typeface="+mn-ea"/>
                          <a:cs typeface="+mn-cs"/>
                        </a:rPr>
                        <a:t>Ungekapselter</a:t>
                      </a:r>
                      <a:r>
                        <a:rPr lang="de-DE" sz="1800" b="1" kern="1200" dirty="0" smtClean="0">
                          <a:solidFill>
                            <a:schemeClr val="accent6">
                              <a:lumMod val="75000"/>
                            </a:schemeClr>
                          </a:solidFill>
                          <a:latin typeface="+mn-lt"/>
                          <a:ea typeface="+mn-ea"/>
                          <a:cs typeface="+mn-cs"/>
                        </a:rPr>
                        <a:t> Presslufthammer</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i="0" kern="1200" dirty="0" smtClean="0">
                          <a:solidFill>
                            <a:schemeClr val="accent6">
                              <a:lumMod val="75000"/>
                            </a:schemeClr>
                          </a:solidFill>
                          <a:latin typeface="+mn-lt"/>
                          <a:ea typeface="+mn-ea"/>
                          <a:cs typeface="+mn-cs"/>
                        </a:rPr>
                        <a:t>&gt; 100</a:t>
                      </a:r>
                      <a:endParaRPr lang="de-DE" sz="1800" b="1" i="0" kern="1200" dirty="0">
                        <a:solidFill>
                          <a:schemeClr val="accent6">
                            <a:lumMod val="75000"/>
                          </a:schemeClr>
                        </a:solidFill>
                        <a:latin typeface="+mn-lt"/>
                        <a:ea typeface="+mn-ea"/>
                        <a:cs typeface="+mn-cs"/>
                      </a:endParaRPr>
                    </a:p>
                  </a:txBody>
                  <a:tcPr/>
                </a:tc>
              </a:tr>
            </a:tbl>
          </a:graphicData>
        </a:graphic>
      </p:graphicFrame>
      <p:sp>
        <p:nvSpPr>
          <p:cNvPr id="10" name="Datumsplatzhalter 9"/>
          <p:cNvSpPr>
            <a:spLocks noGrp="1"/>
          </p:cNvSpPr>
          <p:nvPr>
            <p:ph type="dt" sz="half" idx="15"/>
          </p:nvPr>
        </p:nvSpPr>
        <p:spPr/>
        <p:txBody>
          <a:bodyPr/>
          <a:lstStyle/>
          <a:p>
            <a:fld id="{6374D1E8-57C5-478A-A3B3-F17D573EDA34}" type="datetime1">
              <a:rPr lang="de-DE" smtClean="0"/>
              <a:t>26.05.2014</a:t>
            </a:fld>
            <a:endParaRPr lang="de-DE" dirty="0"/>
          </a:p>
        </p:txBody>
      </p:sp>
      <p:sp>
        <p:nvSpPr>
          <p:cNvPr id="11" name="Foliennummernplatzhalter 10"/>
          <p:cNvSpPr>
            <a:spLocks noGrp="1"/>
          </p:cNvSpPr>
          <p:nvPr>
            <p:ph type="sldNum" sz="quarter" idx="17"/>
          </p:nvPr>
        </p:nvSpPr>
        <p:spPr/>
        <p:txBody>
          <a:bodyPr/>
          <a:lstStyle/>
          <a:p>
            <a:fld id="{444A159E-39F8-4BD4-BAC6-A1654F7AE0EA}" type="slidenum">
              <a:rPr lang="de-DE" smtClean="0"/>
              <a:pPr/>
              <a:t>9</a:t>
            </a:fld>
            <a:endParaRPr lang="de-DE" dirty="0"/>
          </a:p>
        </p:txBody>
      </p:sp>
    </p:spTree>
    <p:extLst>
      <p:ext uri="{BB962C8B-B14F-4D97-AF65-F5344CB8AC3E}">
        <p14:creationId xmlns:p14="http://schemas.microsoft.com/office/powerpoint/2010/main" val="29552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5534</Words>
  <Application>Microsoft Office PowerPoint</Application>
  <PresentationFormat>Bildschirmpräsentation (4:3)</PresentationFormat>
  <Paragraphs>640</Paragraphs>
  <Slides>33</Slides>
  <Notes>32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33</vt:i4>
      </vt:variant>
    </vt:vector>
  </HeadingPairs>
  <TitlesOfParts>
    <vt:vector size="41" baseType="lpstr">
      <vt:lpstr>Arial</vt:lpstr>
      <vt:lpstr>Calibri</vt:lpstr>
      <vt:lpstr>Meta Offc</vt:lpstr>
      <vt:lpstr>Cambria Math</vt:lpstr>
      <vt:lpstr>Wingdings</vt:lpstr>
      <vt:lpstr>Meta Offc Bold</vt:lpstr>
      <vt:lpstr>Symbol</vt:lpstr>
      <vt:lpstr>1_Larissa-Design</vt:lpstr>
      <vt:lpstr>9. Kapitel</vt:lpstr>
      <vt:lpstr>Physikalische Grundlagen der technischen Akustik</vt:lpstr>
      <vt:lpstr>Schallwahrnehmung: Wellengrößen</vt:lpstr>
      <vt:lpstr>Schallwahrnehmung: Welleneigenschaften</vt:lpstr>
      <vt:lpstr>Schallwahrnehmung: Hörphysiologie</vt:lpstr>
      <vt:lpstr>Schallwahrnehmung: spektrale Auflösung von Schall</vt:lpstr>
      <vt:lpstr>Schallwahrnehmung: Bildung des Summenpegels</vt:lpstr>
      <vt:lpstr>Schallwahrnehmung: Bildung des Mittelungspegels</vt:lpstr>
      <vt:lpstr>Schallwahrnehmung: typische Schalldruckpegel</vt:lpstr>
      <vt:lpstr>Schallwahrnehmung: Schall und Lärm</vt:lpstr>
      <vt:lpstr>Schallwahrnehmung: Wirkung von Lärm</vt:lpstr>
      <vt:lpstr>Schallentstehung: Allgemeines</vt:lpstr>
      <vt:lpstr>Schallentstehung: Schallleistungspegel</vt:lpstr>
      <vt:lpstr>Schallentstehung: A-bewerteter Schallleistungspegel</vt:lpstr>
      <vt:lpstr>Schallentstehung: typische Schallleistungspegel</vt:lpstr>
      <vt:lpstr>Schallentstehung: Teilschallquellen </vt:lpstr>
      <vt:lpstr>Schallentstehung: Pegeladdition </vt:lpstr>
      <vt:lpstr>Schallentstehung: Richtwirkung</vt:lpstr>
      <vt:lpstr>Schallausbreitung: Allgemeines</vt:lpstr>
      <vt:lpstr>Schallausbreitung im Immissionsschutz</vt:lpstr>
      <vt:lpstr>Schallausbreitung in Luft</vt:lpstr>
      <vt:lpstr>Schallausbreitung in Luft: Ausbreitungsdämpfung</vt:lpstr>
      <vt:lpstr>Schallausbreitung in Luft: Ausbreitungsdämpfung</vt:lpstr>
      <vt:lpstr>Schallausbreitung in Luft: Reflexion</vt:lpstr>
      <vt:lpstr>Schallausbreitung in Luft: Reflexion</vt:lpstr>
      <vt:lpstr>Schallausbreitung in Luft: Abschirmung</vt:lpstr>
      <vt:lpstr>Schallausbreitung in Luft: Abschirmung</vt:lpstr>
      <vt:lpstr>Schallausbreitung in Luft</vt:lpstr>
      <vt:lpstr>Schallausbreitung in Luft</vt:lpstr>
      <vt:lpstr>Schallausbreitung in Festköpern: Körperschall</vt:lpstr>
      <vt:lpstr>Schallausbreitung in Luft: Dämmung</vt:lpstr>
      <vt:lpstr>Schallausbreitung in Luft: Dämpfung</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Dunker, Carola</cp:lastModifiedBy>
  <cp:revision>222</cp:revision>
  <cp:lastPrinted>2014-05-26T07:42:32Z</cp:lastPrinted>
  <dcterms:created xsi:type="dcterms:W3CDTF">2014-01-27T10:41:46Z</dcterms:created>
  <dcterms:modified xsi:type="dcterms:W3CDTF">2014-05-26T08:06:31Z</dcterms:modified>
</cp:coreProperties>
</file>